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68552887372203"/>
          <c:y val="0.1103607099016987"/>
          <c:w val="0.31812464161340404"/>
          <c:h val="0.779278580196602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accent3"/>
              </a:solidFill>
            </a:ln>
          </c:spPr>
          <c:explosion val="2"/>
          <c:dPt>
            <c:idx val="0"/>
            <c:bubble3D val="0"/>
            <c:explosion val="12"/>
            <c:spPr>
              <a:ln w="38100">
                <a:solidFill>
                  <a:schemeClr val="accent3">
                    <a:lumMod val="75000"/>
                  </a:schemeClr>
                </a:solidFill>
              </a:ln>
            </c:spPr>
          </c:dPt>
          <c:dPt>
            <c:idx val="1"/>
            <c:bubble3D val="0"/>
            <c:explosion val="0"/>
            <c:spPr>
              <a:ln w="38100">
                <a:solidFill>
                  <a:srgbClr val="00B050"/>
                </a:solidFill>
              </a:ln>
            </c:spPr>
          </c:dPt>
          <c:dLbls>
            <c:dLbl>
              <c:idx val="0"/>
              <c:layout>
                <c:manualLayout>
                  <c:x val="-0.1398564355743277"/>
                  <c:y val="-0.10151794367914026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err="1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Айыл</a:t>
                    </a:r>
                    <a:r>
                      <a: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 </a:t>
                    </a:r>
                    <a:r>
                      <a:rPr lang="ru-RU" sz="1600" dirty="0" err="1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калкы</a:t>
                    </a:r>
                    <a:r>
                      <a: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:</a:t>
                    </a:r>
                  </a:p>
                  <a:p>
                    <a:r>
                      <a: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60</a:t>
                    </a:r>
                    <a:r>
                      <a: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16866896966476"/>
                      <c:h val="0.27045688367776305"/>
                    </c:manualLayout>
                  </c15:layout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30" dirty="0" err="1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Шаар</a:t>
                    </a:r>
                    <a:r>
                      <a:rPr lang="ru-RU" sz="1430" dirty="0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 </a:t>
                    </a:r>
                    <a:r>
                      <a:rPr lang="ru-RU" sz="1430" dirty="0" err="1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калкы</a:t>
                    </a:r>
                    <a:r>
                      <a:rPr lang="ru-RU" sz="1430" dirty="0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:</a:t>
                    </a:r>
                  </a:p>
                  <a:p>
                    <a:r>
                      <a:rPr lang="ru-RU" sz="1430" dirty="0" smtClean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40</a:t>
                    </a:r>
                    <a:r>
                      <a:rPr lang="ru-RU" sz="1430" dirty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358792184724693E-2"/>
                      <c:h val="0.2686729820962334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Айыл калкы</c:v>
                </c:pt>
                <c:pt idx="1">
                  <c:v>Шаар калкы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4771" y="2651978"/>
            <a:ext cx="102944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i="1" cap="all" dirty="0" smtClean="0">
                <a:ln w="9000" cmpd="sng">
                  <a:solidFill>
                    <a:srgbClr val="5AA6C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География </a:t>
            </a:r>
            <a:r>
              <a:rPr lang="ru-RU" sz="6600" b="1" i="1" cap="all" dirty="0" err="1" smtClean="0">
                <a:ln w="9000" cmpd="sng">
                  <a:solidFill>
                    <a:srgbClr val="5AA6C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сабагы</a:t>
            </a:r>
            <a:r>
              <a:rPr lang="ru-RU" sz="6600" b="1" i="1" cap="all" dirty="0" smtClean="0">
                <a:ln w="9000" cmpd="sng">
                  <a:solidFill>
                    <a:srgbClr val="5AA6C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ru-RU" sz="6600" b="1" i="1" cap="all" dirty="0" smtClean="0">
                <a:ln w="9000" cmpd="sng">
                  <a:solidFill>
                    <a:srgbClr val="5AA6C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227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>
                <a:solidFill>
                  <a:srgbClr val="00B0F0"/>
                </a:solidFill>
              </a:rPr>
              <a:t>Калктын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этникалык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курамы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жана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диний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т</a:t>
            </a:r>
            <a:r>
              <a:rPr lang="ru-RU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үзүлүшү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2047875"/>
            <a:ext cx="10258425" cy="4667250"/>
          </a:xfrm>
        </p:spPr>
        <p:txBody>
          <a:bodyPr/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Калктын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курамынын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үзүлүшү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таатал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 1000ден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ашык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улут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жана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уруулар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бар. К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п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тилдүү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(600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тил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).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Азиянын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к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пчүлүк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лк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л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рүнд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к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п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улуттар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жашайт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Мисалы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Индия, Индонезия-150 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улут</a:t>
            </a:r>
            <a:endParaRPr lang="ru-RU" sz="16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Филиппин-100 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улут</a:t>
            </a:r>
            <a:endParaRPr lang="ru-RU" sz="16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Кытай-50 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улут</a:t>
            </a:r>
            <a:endParaRPr lang="ru-RU" sz="16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Въетнам,Тайланд-30 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улуттун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түрл</a:t>
            </a:r>
            <a:r>
              <a:rPr lang="en-US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ɵ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рү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жашайт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ru-RU"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Диндий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түзүлүшү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endParaRPr lang="ru-RU" sz="2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2733675"/>
            <a:ext cx="6305549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467226"/>
            <a:ext cx="5200650" cy="221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95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B0F0"/>
                </a:solidFill>
              </a:rPr>
              <a:t>Мамлекеттик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</a:rPr>
              <a:t>т</a:t>
            </a:r>
            <a:r>
              <a:rPr lang="ru-RU" sz="4000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үзүлүшү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019300"/>
            <a:ext cx="75819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3" y="2085972"/>
            <a:ext cx="4257672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1" y="4171950"/>
            <a:ext cx="4257674" cy="256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396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B0F0"/>
                </a:solidFill>
              </a:rPr>
              <a:t>Экономикасынын</a:t>
            </a:r>
            <a:r>
              <a:rPr lang="ru-RU" dirty="0" smtClean="0">
                <a:solidFill>
                  <a:srgbClr val="00B0F0"/>
                </a:solidFill>
              </a:rPr>
              <a:t>  </a:t>
            </a:r>
            <a:r>
              <a:rPr lang="en-US" sz="4400" dirty="0" smtClean="0">
                <a:solidFill>
                  <a:srgbClr val="00B0F0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нүгүсү</a:t>
            </a:r>
            <a:endParaRPr lang="ru-RU" sz="44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1" y="2041598"/>
            <a:ext cx="10325100" cy="466400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Нефть </a:t>
            </a:r>
            <a:r>
              <a:rPr lang="ru-RU" sz="1400" dirty="0" err="1" smtClean="0">
                <a:solidFill>
                  <a:schemeClr val="bg1"/>
                </a:solidFill>
              </a:rPr>
              <a:t>жана</a:t>
            </a:r>
            <a:r>
              <a:rPr lang="ru-RU" sz="1400" dirty="0" smtClean="0">
                <a:solidFill>
                  <a:schemeClr val="bg1"/>
                </a:solidFill>
              </a:rPr>
              <a:t> газ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өнөр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жайы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Борбордук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Азия,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Батыш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Азия,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Түштүк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Чыгыш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Азия)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Түстүү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металлургия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жана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оор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металлургия (Индия, Япония,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Кытай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Турция, Индонезия)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Таш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көмүр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жана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темир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рудасы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(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Кытай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, Индия)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Машина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куруу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автомобиль, робот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техникасы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электроника( Япония,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Кытай,Түштүк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Корея,Тайвань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Химиялык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өн</a:t>
            </a: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р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жай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(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Кытай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Индия, Япония, Малайзия).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Текстильдик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өн</a:t>
            </a: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р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жай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Борбордук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Азия,Чыгыш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Азия)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Тамак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аш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/>
                <a:cs typeface="Times New Roman"/>
              </a:rPr>
              <a:t>өн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р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жайы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Борбордук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Азия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Түштүк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Чыгыш</a:t>
            </a:r>
            <a:r>
              <a:rPr lang="ru-RU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Азия).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10051"/>
            <a:ext cx="5915025" cy="250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3343275"/>
            <a:ext cx="5629275" cy="337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369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Азия </a:t>
            </a:r>
            <a:r>
              <a:rPr lang="ru-RU" dirty="0" err="1" smtClean="0">
                <a:solidFill>
                  <a:srgbClr val="00B0F0"/>
                </a:solidFill>
              </a:rPr>
              <a:t>мамлекетеринин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экологиялык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проблемасы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Экологические проблемы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5047.3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48721"/>
            <a:ext cx="10433154" cy="4909279"/>
          </a:xfrm>
        </p:spPr>
      </p:pic>
    </p:spTree>
    <p:extLst>
      <p:ext uri="{BB962C8B-B14F-4D97-AF65-F5344CB8AC3E}">
        <p14:creationId xmlns:p14="http://schemas.microsoft.com/office/powerpoint/2010/main" val="2224625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B0F0"/>
                </a:solidFill>
              </a:rPr>
              <a:t>Азия </a:t>
            </a:r>
            <a:r>
              <a:rPr lang="ru-RU" sz="4400" dirty="0" err="1" smtClean="0">
                <a:solidFill>
                  <a:srgbClr val="00B0F0"/>
                </a:solidFill>
              </a:rPr>
              <a:t>мамлекеттери</a:t>
            </a:r>
            <a:r>
              <a:rPr lang="ru-RU" sz="4400" dirty="0" smtClean="0">
                <a:solidFill>
                  <a:srgbClr val="00B0F0"/>
                </a:solidFill>
              </a:rPr>
              <a:t> </a:t>
            </a:r>
            <a:r>
              <a:rPr lang="ru-RU" sz="4400" dirty="0" err="1" smtClean="0">
                <a:solidFill>
                  <a:srgbClr val="00B0F0"/>
                </a:solidFill>
              </a:rPr>
              <a:t>боюнча</a:t>
            </a:r>
            <a:r>
              <a:rPr lang="ru-RU" sz="4400" dirty="0" smtClean="0">
                <a:solidFill>
                  <a:srgbClr val="00B0F0"/>
                </a:solidFill>
              </a:rPr>
              <a:t> </a:t>
            </a:r>
            <a:r>
              <a:rPr lang="ru-RU" sz="4400" dirty="0" err="1" smtClean="0">
                <a:solidFill>
                  <a:srgbClr val="00B0F0"/>
                </a:solidFill>
              </a:rPr>
              <a:t>суроолор</a:t>
            </a:r>
            <a:endParaRPr lang="ru-RU" sz="44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902" y="2083633"/>
            <a:ext cx="10268261" cy="4661941"/>
          </a:xfrm>
        </p:spPr>
        <p:txBody>
          <a:bodyPr/>
          <a:lstStyle/>
          <a:p>
            <a:r>
              <a:rPr lang="ru-RU" dirty="0" smtClean="0"/>
              <a:t>География </a:t>
            </a:r>
            <a:r>
              <a:rPr lang="ru-RU" dirty="0" err="1" smtClean="0"/>
              <a:t>сабагында</a:t>
            </a:r>
            <a:r>
              <a:rPr lang="ru-RU" dirty="0" smtClean="0"/>
              <a:t> </a:t>
            </a:r>
            <a:r>
              <a:rPr lang="ru-RU" dirty="0" err="1" smtClean="0"/>
              <a:t>к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колдонулуп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карталардын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жыйындысын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түзөт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Азияны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Европа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бөлүгүнөн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бөлүп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турган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дарыя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Дүйнөдөгү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өлкөдө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жайгашкан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Дүйнөдөгү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Териден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жасалган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идиш?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Япониянын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борбору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Өзбекистанга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карамагындагы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Дүйнөдөгү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Дүйнөдөгү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эӊ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кисинекей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мамлекет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033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CC3757-6630-0746-8783-5C02C0ED11A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76541" y="1876678"/>
            <a:ext cx="7920000" cy="1728000"/>
          </a:xfrm>
        </p:spPr>
        <p:txBody>
          <a:bodyPr>
            <a:normAutofit/>
          </a:bodyPr>
          <a:lstStyle/>
          <a:p>
            <a:r>
              <a:rPr lang="ru-RU" sz="6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Тема:Азия</a:t>
            </a:r>
            <a:r>
              <a:rPr lang="ru-RU" sz="6600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3A5BA9B2-76F1-ED40-85CF-D6C09B3FC36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43496" y="3429000"/>
            <a:ext cx="7596000" cy="100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мамлекеттери</a:t>
            </a:r>
            <a:endParaRPr lang="ru-RU" sz="6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11A0F2-7775-BB4A-89A4-CF1F13CD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Азия </a:t>
            </a:r>
            <a:r>
              <a:rPr lang="ru-RU" dirty="0" err="1">
                <a:solidFill>
                  <a:srgbClr val="00B0F0"/>
                </a:solidFill>
              </a:rPr>
              <a:t>мамлекеттеринин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географиялык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абалынын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өзгөчөлүктөрү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B32E56-3465-9C4C-8632-24C3396D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85" y="2158584"/>
            <a:ext cx="9964398" cy="4452078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>
                <a:solidFill>
                  <a:srgbClr val="002060"/>
                </a:solidFill>
              </a:rPr>
              <a:t>Азия </a:t>
            </a:r>
            <a:r>
              <a:rPr lang="ru-RU" sz="3000" dirty="0" err="1">
                <a:solidFill>
                  <a:srgbClr val="002060"/>
                </a:solidFill>
              </a:rPr>
              <a:t>мамлекеттердин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географиялык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абалы</a:t>
            </a:r>
            <a:endParaRPr lang="ru-RU" sz="3000" dirty="0">
              <a:solidFill>
                <a:srgbClr val="002060"/>
              </a:solidFill>
            </a:endParaRPr>
          </a:p>
          <a:p>
            <a:r>
              <a:rPr lang="ru-RU" sz="3000" dirty="0" err="1">
                <a:solidFill>
                  <a:srgbClr val="002060"/>
                </a:solidFill>
              </a:rPr>
              <a:t>Мамлекеттик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түзүлүшү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</a:p>
          <a:p>
            <a:r>
              <a:rPr lang="ru-RU" sz="3000" dirty="0" err="1">
                <a:solidFill>
                  <a:srgbClr val="002060"/>
                </a:solidFill>
              </a:rPr>
              <a:t>Саясий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картасы</a:t>
            </a:r>
            <a:endParaRPr lang="ru-RU" sz="3000" dirty="0">
              <a:solidFill>
                <a:srgbClr val="002060"/>
              </a:solidFill>
            </a:endParaRPr>
          </a:p>
          <a:p>
            <a:r>
              <a:rPr lang="ru-RU" sz="3000" dirty="0" err="1">
                <a:solidFill>
                  <a:srgbClr val="002060"/>
                </a:solidFill>
              </a:rPr>
              <a:t>Азиянын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региондорго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бөлүнүшү</a:t>
            </a:r>
            <a:endParaRPr lang="ru-RU" sz="3000" dirty="0">
              <a:solidFill>
                <a:srgbClr val="002060"/>
              </a:solidFill>
            </a:endParaRPr>
          </a:p>
          <a:p>
            <a:r>
              <a:rPr lang="ru-RU" sz="3000" dirty="0" err="1">
                <a:solidFill>
                  <a:srgbClr val="002060"/>
                </a:solidFill>
              </a:rPr>
              <a:t>Азиянын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жаратылышы,кең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байлыгы</a:t>
            </a:r>
            <a:endParaRPr lang="ru-RU" sz="3000" dirty="0">
              <a:solidFill>
                <a:srgbClr val="002060"/>
              </a:solidFill>
            </a:endParaRPr>
          </a:p>
          <a:p>
            <a:r>
              <a:rPr lang="ru-RU" sz="3000" dirty="0" err="1">
                <a:solidFill>
                  <a:srgbClr val="002060"/>
                </a:solidFill>
              </a:rPr>
              <a:t>Агроклиматтык</a:t>
            </a:r>
            <a:r>
              <a:rPr lang="ru-RU" sz="3000" dirty="0">
                <a:solidFill>
                  <a:srgbClr val="002060"/>
                </a:solidFill>
              </a:rPr>
              <a:t> ресурсу, </a:t>
            </a:r>
            <a:r>
              <a:rPr lang="ru-RU" sz="3000" dirty="0" err="1">
                <a:solidFill>
                  <a:srgbClr val="002060"/>
                </a:solidFill>
              </a:rPr>
              <a:t>жер</a:t>
            </a:r>
            <a:r>
              <a:rPr lang="ru-RU" sz="3000" dirty="0">
                <a:solidFill>
                  <a:srgbClr val="002060"/>
                </a:solidFill>
              </a:rPr>
              <a:t> ресурсу</a:t>
            </a:r>
          </a:p>
          <a:p>
            <a:r>
              <a:rPr lang="ru-RU" sz="3000" dirty="0" err="1">
                <a:solidFill>
                  <a:srgbClr val="002060"/>
                </a:solidFill>
              </a:rPr>
              <a:t>Азиянын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калкы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жана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этникалык</a:t>
            </a:r>
            <a:r>
              <a:rPr lang="ru-RU" sz="3000" dirty="0">
                <a:solidFill>
                  <a:srgbClr val="002060"/>
                </a:solidFill>
              </a:rPr>
              <a:t> составы</a:t>
            </a:r>
          </a:p>
          <a:p>
            <a:r>
              <a:rPr lang="ru-RU" sz="3000" dirty="0">
                <a:solidFill>
                  <a:srgbClr val="002060"/>
                </a:solidFill>
              </a:rPr>
              <a:t>Дин </a:t>
            </a:r>
            <a:r>
              <a:rPr lang="ru-RU" sz="3000" dirty="0" err="1">
                <a:solidFill>
                  <a:srgbClr val="002060"/>
                </a:solidFill>
              </a:rPr>
              <a:t>картасы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ru-RU" sz="3000" dirty="0" err="1">
                <a:solidFill>
                  <a:srgbClr val="002060"/>
                </a:solidFill>
              </a:rPr>
              <a:t>Калктын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жыштыгы</a:t>
            </a:r>
            <a:r>
              <a:rPr lang="ru-RU" sz="3000" dirty="0" smtClean="0">
                <a:solidFill>
                  <a:srgbClr val="002060"/>
                </a:solidFill>
              </a:rPr>
              <a:t>, </a:t>
            </a:r>
            <a:r>
              <a:rPr lang="ru-RU" sz="3000" dirty="0" err="1" smtClean="0">
                <a:solidFill>
                  <a:srgbClr val="002060"/>
                </a:solidFill>
              </a:rPr>
              <a:t>к</a:t>
            </a:r>
            <a:r>
              <a:rPr lang="ru-RU" sz="3000" dirty="0" err="1" smtClean="0">
                <a:solidFill>
                  <a:srgbClr val="002060"/>
                </a:solidFill>
              </a:rPr>
              <a:t>алктын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жайгашуусу</a:t>
            </a:r>
            <a:endParaRPr lang="ru-RU" sz="3000" dirty="0">
              <a:solidFill>
                <a:srgbClr val="002060"/>
              </a:solidFill>
            </a:endParaRPr>
          </a:p>
          <a:p>
            <a:r>
              <a:rPr lang="ru-RU" sz="3000" dirty="0" err="1" smtClean="0">
                <a:solidFill>
                  <a:srgbClr val="002060"/>
                </a:solidFill>
              </a:rPr>
              <a:t>Экологиялык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  <a:latin typeface="+mj-lt"/>
              </a:rPr>
              <a:t>к</a:t>
            </a:r>
            <a:r>
              <a:rPr lang="ru-RU" sz="3000" dirty="0" err="1" smtClean="0">
                <a:solidFill>
                  <a:srgbClr val="002060"/>
                </a:solidFill>
                <a:latin typeface="+mj-lt"/>
                <a:cs typeface="Times New Roman"/>
              </a:rPr>
              <a:t>өйгөйлүү</a:t>
            </a:r>
            <a:r>
              <a:rPr lang="ru-RU" sz="3000" dirty="0" smtClean="0">
                <a:solidFill>
                  <a:srgbClr val="002060"/>
                </a:solidFill>
                <a:latin typeface="+mj-lt"/>
                <a:cs typeface="Times New Roman"/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  <a:latin typeface="+mj-lt"/>
                <a:cs typeface="Times New Roman"/>
              </a:rPr>
              <a:t>маселелер</a:t>
            </a:r>
            <a:endParaRPr lang="ru-RU" sz="3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26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8B43C0-5A50-ED44-9849-F6955FD22A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8613"/>
            <a:ext cx="9613900" cy="568325"/>
          </a:xfrm>
        </p:spPr>
        <p:txBody>
          <a:bodyPr>
            <a:noAutofit/>
          </a:bodyPr>
          <a:lstStyle/>
          <a:p>
            <a:r>
              <a:rPr lang="ru-RU" sz="4400" dirty="0"/>
              <a:t>  </a:t>
            </a:r>
            <a:r>
              <a:rPr lang="ru-RU" sz="4400" dirty="0" err="1"/>
              <a:t>Дүйнөлүк</a:t>
            </a:r>
            <a:r>
              <a:rPr lang="ru-RU" sz="4400" dirty="0"/>
              <a:t> карта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29A86FC-AA78-4A46-A82B-306856E855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1187" y="1087989"/>
            <a:ext cx="9791903" cy="5440610"/>
          </a:xfrm>
        </p:spPr>
      </p:pic>
    </p:spTree>
    <p:extLst>
      <p:ext uri="{BB962C8B-B14F-4D97-AF65-F5344CB8AC3E}">
        <p14:creationId xmlns:p14="http://schemas.microsoft.com/office/powerpoint/2010/main" val="1404950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EEC28C2-B222-274D-B556-F5A3EF944E6B}"/>
              </a:ext>
            </a:extLst>
          </p:cNvPr>
          <p:cNvSpPr/>
          <p:nvPr/>
        </p:nvSpPr>
        <p:spPr>
          <a:xfrm>
            <a:off x="892394" y="521990"/>
            <a:ext cx="8838385" cy="11527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solidFill>
                  <a:schemeClr val="bg1"/>
                </a:solidFill>
              </a:rPr>
              <a:t>Азиянын регионго бөлүнүшү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E86615E8-3A7B-D648-8223-210D20316764}"/>
              </a:ext>
            </a:extLst>
          </p:cNvPr>
          <p:cNvCxnSpPr>
            <a:cxnSpLocks/>
          </p:cNvCxnSpPr>
          <p:nvPr/>
        </p:nvCxnSpPr>
        <p:spPr>
          <a:xfrm flipH="1">
            <a:off x="2271305" y="1674770"/>
            <a:ext cx="1799488" cy="1011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65D47B8A-1E8B-DA4D-9BC5-377111EF7E5E}"/>
              </a:ext>
            </a:extLst>
          </p:cNvPr>
          <p:cNvCxnSpPr>
            <a:cxnSpLocks/>
          </p:cNvCxnSpPr>
          <p:nvPr/>
        </p:nvCxnSpPr>
        <p:spPr>
          <a:xfrm flipH="1">
            <a:off x="2271305" y="1674770"/>
            <a:ext cx="2897078" cy="314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2FCB78E7-2AAF-904B-90CB-34E46185D857}"/>
              </a:ext>
            </a:extLst>
          </p:cNvPr>
          <p:cNvCxnSpPr>
            <a:cxnSpLocks/>
          </p:cNvCxnSpPr>
          <p:nvPr/>
        </p:nvCxnSpPr>
        <p:spPr>
          <a:xfrm>
            <a:off x="5654740" y="1708340"/>
            <a:ext cx="148968" cy="153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0F79C21D-3F3F-2942-8753-5EF90C1E8FD2}"/>
              </a:ext>
            </a:extLst>
          </p:cNvPr>
          <p:cNvCxnSpPr>
            <a:cxnSpLocks/>
          </p:cNvCxnSpPr>
          <p:nvPr/>
        </p:nvCxnSpPr>
        <p:spPr>
          <a:xfrm>
            <a:off x="7781660" y="1564265"/>
            <a:ext cx="2181388" cy="1251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A09DA923-DE46-664A-9078-00D55B119E25}"/>
              </a:ext>
            </a:extLst>
          </p:cNvPr>
          <p:cNvSpPr/>
          <p:nvPr/>
        </p:nvSpPr>
        <p:spPr>
          <a:xfrm rot="10800000" flipH="1" flipV="1">
            <a:off x="512496" y="2765976"/>
            <a:ext cx="3063616" cy="922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Батыш Азия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4F5B8B8-4A6A-7C42-BB4A-09AE91E1C0A1}"/>
              </a:ext>
            </a:extLst>
          </p:cNvPr>
          <p:cNvSpPr/>
          <p:nvPr/>
        </p:nvSpPr>
        <p:spPr>
          <a:xfrm>
            <a:off x="360477" y="4905400"/>
            <a:ext cx="3507677" cy="922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Чыгыш Азия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4C797F32-73ED-324E-9C09-63AD2B8CEE39}"/>
              </a:ext>
            </a:extLst>
          </p:cNvPr>
          <p:cNvSpPr/>
          <p:nvPr/>
        </p:nvSpPr>
        <p:spPr>
          <a:xfrm>
            <a:off x="8141100" y="4810762"/>
            <a:ext cx="3880916" cy="943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Түштүк Азия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C0862993-43F8-E746-BE71-4674C9626171}"/>
              </a:ext>
            </a:extLst>
          </p:cNvPr>
          <p:cNvSpPr/>
          <p:nvPr/>
        </p:nvSpPr>
        <p:spPr>
          <a:xfrm>
            <a:off x="3899737" y="3372156"/>
            <a:ext cx="4298961" cy="934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Борбордук Азия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F1A9F49C-C42B-E34E-8D8F-3C0120389809}"/>
              </a:ext>
            </a:extLst>
          </p:cNvPr>
          <p:cNvSpPr/>
          <p:nvPr/>
        </p:nvSpPr>
        <p:spPr>
          <a:xfrm>
            <a:off x="8588525" y="2844491"/>
            <a:ext cx="3433491" cy="951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Түштүк Чыгыш Азия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xmlns="" id="{20230BFC-D190-4940-992D-DF00D4F7C11E}"/>
              </a:ext>
            </a:extLst>
          </p:cNvPr>
          <p:cNvCxnSpPr>
            <a:cxnSpLocks/>
          </p:cNvCxnSpPr>
          <p:nvPr/>
        </p:nvCxnSpPr>
        <p:spPr>
          <a:xfrm>
            <a:off x="6195860" y="1689593"/>
            <a:ext cx="2951005" cy="2744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0007CFD-6614-F34B-BF7C-CE4C07B09AB3}"/>
              </a:ext>
            </a:extLst>
          </p:cNvPr>
          <p:cNvSpPr/>
          <p:nvPr/>
        </p:nvSpPr>
        <p:spPr>
          <a:xfrm>
            <a:off x="4277721" y="4867657"/>
            <a:ext cx="3453812" cy="886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Түндүк Азия</a:t>
            </a:r>
          </a:p>
        </p:txBody>
      </p:sp>
    </p:spTree>
    <p:extLst>
      <p:ext uri="{BB962C8B-B14F-4D97-AF65-F5344CB8AC3E}">
        <p14:creationId xmlns:p14="http://schemas.microsoft.com/office/powerpoint/2010/main" val="287093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F1D6B7E2-9FB2-A345-B8CA-D68DF9952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2" y="1308032"/>
            <a:ext cx="9804129" cy="5232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BABDBF-B0D5-4A4B-B95E-957C7A56916C}"/>
              </a:ext>
            </a:extLst>
          </p:cNvPr>
          <p:cNvSpPr txBox="1"/>
          <p:nvPr/>
        </p:nvSpPr>
        <p:spPr>
          <a:xfrm>
            <a:off x="5179562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0CF2D59-309C-7F47-A552-1B6ACD587EE8}"/>
              </a:ext>
            </a:extLst>
          </p:cNvPr>
          <p:cNvSpPr/>
          <p:nvPr/>
        </p:nvSpPr>
        <p:spPr>
          <a:xfrm>
            <a:off x="513432" y="207818"/>
            <a:ext cx="9926375" cy="8434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Азия </a:t>
            </a:r>
            <a:r>
              <a:rPr lang="ru-RU" sz="4000" dirty="0" err="1">
                <a:solidFill>
                  <a:schemeClr val="bg1"/>
                </a:solidFill>
              </a:rPr>
              <a:t>мамлекеттеринин</a:t>
            </a:r>
            <a:r>
              <a:rPr lang="ru-RU" sz="4000" dirty="0">
                <a:solidFill>
                  <a:schemeClr val="bg1"/>
                </a:solidFill>
              </a:rPr>
              <a:t> </a:t>
            </a:r>
            <a:r>
              <a:rPr lang="ru-RU" sz="4000" dirty="0" err="1">
                <a:solidFill>
                  <a:schemeClr val="bg1"/>
                </a:solidFill>
              </a:rPr>
              <a:t>картасы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78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157" y="749168"/>
            <a:ext cx="9613861" cy="1080938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00B0F0"/>
                </a:solidFill>
              </a:rPr>
              <a:t>Жаратылыш</a:t>
            </a:r>
            <a:r>
              <a:rPr lang="ru-RU" sz="4000" dirty="0" smtClean="0">
                <a:solidFill>
                  <a:srgbClr val="00B0F0"/>
                </a:solidFill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</a:rPr>
              <a:t>ресурстары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962150"/>
            <a:ext cx="10410826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637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796" y="743703"/>
            <a:ext cx="9613861" cy="10809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Азия </a:t>
            </a:r>
            <a:r>
              <a:rPr lang="ru-RU" sz="4000" dirty="0" err="1" smtClean="0">
                <a:solidFill>
                  <a:srgbClr val="00B0F0"/>
                </a:solidFill>
              </a:rPr>
              <a:t>мамлекеттеринин</a:t>
            </a:r>
            <a:r>
              <a:rPr lang="ru-RU" sz="4000" dirty="0" smtClean="0">
                <a:solidFill>
                  <a:srgbClr val="00B0F0"/>
                </a:solidFill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</a:rPr>
              <a:t>калкы</a:t>
            </a:r>
            <a:endParaRPr lang="ru-RU" sz="4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550" y="2143125"/>
            <a:ext cx="10220325" cy="4448175"/>
          </a:xfrm>
        </p:spPr>
        <p:txBody>
          <a:bodyPr>
            <a:normAutofit fontScale="40000" lnSpcReduction="20000"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Азия </a:t>
            </a:r>
            <a:r>
              <a:rPr lang="ru-RU" sz="8000" dirty="0" err="1" smtClean="0">
                <a:solidFill>
                  <a:schemeClr val="bg1"/>
                </a:solidFill>
              </a:rPr>
              <a:t>калкынын</a:t>
            </a:r>
            <a:r>
              <a:rPr lang="ru-RU" sz="8000" dirty="0" smtClean="0">
                <a:solidFill>
                  <a:schemeClr val="bg1"/>
                </a:solidFill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</a:rPr>
              <a:t>жалпы</a:t>
            </a:r>
            <a:r>
              <a:rPr lang="ru-RU" sz="8000" dirty="0" smtClean="0">
                <a:solidFill>
                  <a:schemeClr val="bg1"/>
                </a:solidFill>
              </a:rPr>
              <a:t> саны 4,6 млрд </a:t>
            </a:r>
            <a:r>
              <a:rPr lang="ru-RU" sz="8000" dirty="0" err="1" smtClean="0">
                <a:solidFill>
                  <a:schemeClr val="bg1"/>
                </a:solidFill>
              </a:rPr>
              <a:t>адамды</a:t>
            </a:r>
            <a:r>
              <a:rPr lang="ru-RU" sz="8000" dirty="0" smtClean="0">
                <a:solidFill>
                  <a:schemeClr val="bg1"/>
                </a:solidFill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</a:rPr>
              <a:t>т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үз</a:t>
            </a:r>
            <a:r>
              <a:rPr lang="en-US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т.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Калктын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орточо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жыштыгы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чарчы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километрге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90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адам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түура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келет,60%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ири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шаарларда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жашайт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Азия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континентинин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дүйн</a:t>
            </a:r>
            <a:r>
              <a:rPr lang="en-US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лүк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калктын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болжолу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менен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75%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жашайт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.</a:t>
            </a:r>
          </a:p>
          <a:p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Жер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планетасынын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баардык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3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расасы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кездешет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Континентин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калкынын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этникалык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курамы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т</a:t>
            </a:r>
            <a:r>
              <a:rPr lang="en-US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ар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түрдүү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3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ири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диндин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мекени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болуп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саналат</a:t>
            </a:r>
            <a:r>
              <a:rPr lang="ru-RU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endParaRPr lang="ru-RU" sz="5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cs typeface="Times New Roman"/>
              </a:rPr>
              <a:t/>
            </a:r>
            <a:br>
              <a:rPr lang="ru-RU" sz="2800" dirty="0" smtClean="0">
                <a:latin typeface="Times New Roman"/>
                <a:cs typeface="Times New Roman"/>
              </a:rPr>
            </a:br>
            <a:endParaRPr lang="ru-RU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7238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04" y="666370"/>
            <a:ext cx="9613861" cy="1080938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00B0F0"/>
                </a:solidFill>
              </a:rPr>
              <a:t>Калктын</a:t>
            </a:r>
            <a:r>
              <a:rPr lang="ru-RU" sz="4000" dirty="0" smtClean="0">
                <a:solidFill>
                  <a:srgbClr val="00B0F0"/>
                </a:solidFill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</a:rPr>
              <a:t>жайгашуусу</a:t>
            </a:r>
            <a:endParaRPr lang="ru-RU" sz="4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5" y="2083632"/>
            <a:ext cx="10248900" cy="4774367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 err="1" smtClean="0">
                <a:solidFill>
                  <a:schemeClr val="bg1"/>
                </a:solidFill>
              </a:rPr>
              <a:t>Калктын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жайгашуусунда</a:t>
            </a:r>
            <a:r>
              <a:rPr lang="ru-RU" sz="4400" dirty="0" smtClean="0">
                <a:solidFill>
                  <a:schemeClr val="bg1"/>
                </a:solidFill>
              </a:rPr>
              <a:t> урбанизация </a:t>
            </a:r>
            <a:r>
              <a:rPr lang="ru-RU" sz="4400" dirty="0" err="1" smtClean="0">
                <a:solidFill>
                  <a:schemeClr val="bg1"/>
                </a:solidFill>
              </a:rPr>
              <a:t>процесси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негизги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болот.Шаар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калкынын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жогорку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денгээлде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сүшү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тез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темпте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нүгүг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байланыштуу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Кытай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жана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Индия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дүйн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жүзүнд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калкынын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саны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боюнча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1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жана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2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орундарды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алып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келет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ошентсе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да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диаграмманын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к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рс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түүсү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боюнча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айыл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калкы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к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бүр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ɵ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к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орунду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ээлейт</a:t>
            </a:r>
            <a:r>
              <a:rPr lang="ru-RU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</a:p>
          <a:p>
            <a:r>
              <a:rPr lang="ru-RU" sz="4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Урбанизациянын</a:t>
            </a:r>
            <a:r>
              <a:rPr lang="ru-RU" sz="4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4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даражалары</a:t>
            </a:r>
            <a:r>
              <a:rPr lang="ru-RU" sz="3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Япония-80%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Кытай-35%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Индия-30%</a:t>
            </a:r>
          </a:p>
          <a:p>
            <a:r>
              <a:rPr lang="ru-RU" sz="45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Агломерация</a:t>
            </a:r>
            <a:r>
              <a:rPr lang="ru-RU" sz="2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Токия-18,5 млн киши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Шанхай-13,4 млн киши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Калькутта-12 млн киши</a:t>
            </a:r>
          </a:p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Бомбей-11 млн киши</a:t>
            </a:r>
            <a:r>
              <a:rPr lang="ru-RU" sz="4400" dirty="0" smtClean="0">
                <a:latin typeface="Times New Roman"/>
                <a:cs typeface="Times New Roman"/>
              </a:rPr>
              <a:t/>
            </a:r>
            <a:br>
              <a:rPr lang="ru-RU" sz="4400" dirty="0" smtClean="0">
                <a:latin typeface="Times New Roman"/>
                <a:cs typeface="Times New Roman"/>
              </a:rPr>
            </a:br>
            <a:r>
              <a:rPr lang="ru-RU" sz="2800" dirty="0" smtClean="0">
                <a:latin typeface="Times New Roman"/>
                <a:cs typeface="Times New Roman"/>
              </a:rPr>
              <a:t/>
            </a:r>
            <a:br>
              <a:rPr lang="ru-RU" sz="2800" dirty="0" smtClean="0">
                <a:latin typeface="Times New Roman"/>
                <a:cs typeface="Times New Roman"/>
              </a:rPr>
            </a:br>
            <a:endParaRPr lang="ru-RU" sz="2800" dirty="0" smtClean="0">
              <a:latin typeface="Times New Roman"/>
              <a:cs typeface="Times New Roman"/>
            </a:endParaRPr>
          </a:p>
          <a:p>
            <a:endParaRPr lang="ru-RU" sz="2800" dirty="0" smtClean="0">
              <a:latin typeface="Times New Roman"/>
              <a:cs typeface="Times New Roman"/>
            </a:endParaRPr>
          </a:p>
          <a:p>
            <a:endParaRPr lang="ru-RU" sz="28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84833208"/>
              </p:ext>
            </p:extLst>
          </p:nvPr>
        </p:nvGraphicFramePr>
        <p:xfrm>
          <a:off x="431904" y="3301583"/>
          <a:ext cx="7150100" cy="291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20" y="3132946"/>
            <a:ext cx="5891134" cy="350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219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04033917[[fn=Berlin]]_novariants" id="{309C13C0-3BE0-4E8F-8916-1D5516B3B5DD}" vid="{18E1BE87-7240-45DF-8788-3CAEB7F17A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447</Words>
  <Application>Microsoft Office PowerPoint</Application>
  <PresentationFormat>Произвольный</PresentationFormat>
  <Paragraphs>78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TM04033917[[fn=Berlin]]_novariants</vt:lpstr>
      <vt:lpstr>Презентация PowerPoint</vt:lpstr>
      <vt:lpstr>Тема:Азия </vt:lpstr>
      <vt:lpstr>Азия мамлекеттеринин географиялык абалынын өзгөчөлүктөрү</vt:lpstr>
      <vt:lpstr>  Дүйнөлүк карта</vt:lpstr>
      <vt:lpstr>Презентация PowerPoint</vt:lpstr>
      <vt:lpstr>Презентация PowerPoint</vt:lpstr>
      <vt:lpstr>Жаратылыш ресурстары</vt:lpstr>
      <vt:lpstr>Азия мамлекеттеринин калкы</vt:lpstr>
      <vt:lpstr>Калктын жайгашуусу</vt:lpstr>
      <vt:lpstr>Калктын этникалык курамы жана диний түзүлүшү</vt:lpstr>
      <vt:lpstr>Мамлекеттик түзүлүшү</vt:lpstr>
      <vt:lpstr>Экономикасынын  ɵнүгүсү</vt:lpstr>
      <vt:lpstr>Азия мамлекетеринин экологиялык проблемасы</vt:lpstr>
      <vt:lpstr>Азия мамлекеттери боюнча суроолор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Тема:Азия </dc:title>
  <dc:creator>adina isaieva2015</dc:creator>
  <cp:lastModifiedBy>Алмаз</cp:lastModifiedBy>
  <cp:revision>40</cp:revision>
  <dcterms:created xsi:type="dcterms:W3CDTF">2020-02-28T10:19:12Z</dcterms:created>
  <dcterms:modified xsi:type="dcterms:W3CDTF">2010-05-10T21:03:10Z</dcterms:modified>
</cp:coreProperties>
</file>