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6" r:id="rId4"/>
    <p:sldId id="258" r:id="rId5"/>
    <p:sldId id="267" r:id="rId6"/>
    <p:sldId id="268" r:id="rId7"/>
    <p:sldId id="269" r:id="rId8"/>
    <p:sldId id="270" r:id="rId9"/>
    <p:sldId id="259" r:id="rId10"/>
    <p:sldId id="260" r:id="rId11"/>
    <p:sldId id="261" r:id="rId12"/>
    <p:sldId id="262" r:id="rId13"/>
    <p:sldId id="263" r:id="rId14"/>
    <p:sldId id="265"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1158E48A-3B69-4AD6-AED5-0F32F0D16F50}" type="datetimeFigureOut">
              <a:rPr lang="ru-RU" smtClean="0"/>
              <a:t>23.04.2020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CA71C7AD-4D94-420E-8035-08F5D88D3B7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58E48A-3B69-4AD6-AED5-0F32F0D16F50}" type="datetimeFigureOut">
              <a:rPr lang="ru-RU" smtClean="0"/>
              <a:t>23.04.2020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71C7AD-4D94-420E-8035-08F5D88D3B7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58E48A-3B69-4AD6-AED5-0F32F0D16F50}" type="datetimeFigureOut">
              <a:rPr lang="ru-RU" smtClean="0"/>
              <a:t>23.04.2020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71C7AD-4D94-420E-8035-08F5D88D3B7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1158E48A-3B69-4AD6-AED5-0F32F0D16F50}" type="datetimeFigureOut">
              <a:rPr lang="ru-RU" smtClean="0"/>
              <a:t>23.04.2020</a:t>
            </a:fld>
            <a:endParaRPr lang="ru-RU"/>
          </a:p>
        </p:txBody>
      </p:sp>
      <p:sp>
        <p:nvSpPr>
          <p:cNvPr id="9" name="Номер слайда 8"/>
          <p:cNvSpPr>
            <a:spLocks noGrp="1"/>
          </p:cNvSpPr>
          <p:nvPr>
            <p:ph type="sldNum" sz="quarter" idx="15"/>
          </p:nvPr>
        </p:nvSpPr>
        <p:spPr/>
        <p:txBody>
          <a:bodyPr rtlCol="0"/>
          <a:lstStyle/>
          <a:p>
            <a:fld id="{CA71C7AD-4D94-420E-8035-08F5D88D3B75}"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1158E48A-3B69-4AD6-AED5-0F32F0D16F50}" type="datetimeFigureOut">
              <a:rPr lang="ru-RU" smtClean="0"/>
              <a:t>23.04.2020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CA71C7AD-4D94-420E-8035-08F5D88D3B7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158E48A-3B69-4AD6-AED5-0F32F0D16F50}" type="datetimeFigureOut">
              <a:rPr lang="ru-RU" smtClean="0"/>
              <a:t>23.04.2020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71C7AD-4D94-420E-8035-08F5D88D3B75}"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1158E48A-3B69-4AD6-AED5-0F32F0D16F50}" type="datetimeFigureOut">
              <a:rPr lang="ru-RU" smtClean="0"/>
              <a:t>23.04.2020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A71C7AD-4D94-420E-8035-08F5D88D3B75}"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1158E48A-3B69-4AD6-AED5-0F32F0D16F50}" type="datetimeFigureOut">
              <a:rPr lang="ru-RU" smtClean="0"/>
              <a:t>23.04.2020</a:t>
            </a:fld>
            <a:endParaRPr lang="ru-RU"/>
          </a:p>
        </p:txBody>
      </p:sp>
      <p:sp>
        <p:nvSpPr>
          <p:cNvPr id="7" name="Номер слайда 6"/>
          <p:cNvSpPr>
            <a:spLocks noGrp="1"/>
          </p:cNvSpPr>
          <p:nvPr>
            <p:ph type="sldNum" sz="quarter" idx="11"/>
          </p:nvPr>
        </p:nvSpPr>
        <p:spPr/>
        <p:txBody>
          <a:bodyPr rtlCol="0"/>
          <a:lstStyle/>
          <a:p>
            <a:fld id="{CA71C7AD-4D94-420E-8035-08F5D88D3B75}"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158E48A-3B69-4AD6-AED5-0F32F0D16F50}" type="datetimeFigureOut">
              <a:rPr lang="ru-RU" smtClean="0"/>
              <a:t>23.04.2020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A71C7AD-4D94-420E-8035-08F5D88D3B7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1158E48A-3B69-4AD6-AED5-0F32F0D16F50}" type="datetimeFigureOut">
              <a:rPr lang="ru-RU" smtClean="0"/>
              <a:t>23.04.2020</a:t>
            </a:fld>
            <a:endParaRPr lang="ru-RU"/>
          </a:p>
        </p:txBody>
      </p:sp>
      <p:sp>
        <p:nvSpPr>
          <p:cNvPr id="22" name="Номер слайда 21"/>
          <p:cNvSpPr>
            <a:spLocks noGrp="1"/>
          </p:cNvSpPr>
          <p:nvPr>
            <p:ph type="sldNum" sz="quarter" idx="15"/>
          </p:nvPr>
        </p:nvSpPr>
        <p:spPr/>
        <p:txBody>
          <a:bodyPr rtlCol="0"/>
          <a:lstStyle/>
          <a:p>
            <a:fld id="{CA71C7AD-4D94-420E-8035-08F5D88D3B75}"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1158E48A-3B69-4AD6-AED5-0F32F0D16F50}" type="datetimeFigureOut">
              <a:rPr lang="ru-RU" smtClean="0"/>
              <a:t>23.04.2020</a:t>
            </a:fld>
            <a:endParaRPr lang="ru-RU"/>
          </a:p>
        </p:txBody>
      </p:sp>
      <p:sp>
        <p:nvSpPr>
          <p:cNvPr id="18" name="Номер слайда 17"/>
          <p:cNvSpPr>
            <a:spLocks noGrp="1"/>
          </p:cNvSpPr>
          <p:nvPr>
            <p:ph type="sldNum" sz="quarter" idx="11"/>
          </p:nvPr>
        </p:nvSpPr>
        <p:spPr/>
        <p:txBody>
          <a:bodyPr rtlCol="0"/>
          <a:lstStyle/>
          <a:p>
            <a:fld id="{CA71C7AD-4D94-420E-8035-08F5D88D3B75}"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58E48A-3B69-4AD6-AED5-0F32F0D16F50}" type="datetimeFigureOut">
              <a:rPr lang="ru-RU" smtClean="0"/>
              <a:t>23.04.2020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A71C7AD-4D94-420E-8035-08F5D88D3B7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836712"/>
            <a:ext cx="8820472" cy="4392488"/>
          </a:xfrm>
        </p:spPr>
        <p:txBody>
          <a:bodyPr>
            <a:normAutofit/>
          </a:bodyPr>
          <a:lstStyle/>
          <a:p>
            <a:pPr algn="l"/>
            <a:r>
              <a:rPr lang="ru-RU" sz="5400" dirty="0" smtClean="0"/>
              <a:t>3-класс</a:t>
            </a:r>
            <a:br>
              <a:rPr lang="ru-RU" sz="5400" dirty="0" smtClean="0"/>
            </a:br>
            <a:r>
              <a:rPr lang="ru-RU" sz="5400" dirty="0" err="1" smtClean="0"/>
              <a:t>Кыргыз</a:t>
            </a:r>
            <a:r>
              <a:rPr lang="ru-RU" sz="5400" dirty="0" smtClean="0"/>
              <a:t> тили</a:t>
            </a:r>
            <a:br>
              <a:rPr lang="ru-RU" sz="5400" dirty="0" smtClean="0"/>
            </a:br>
            <a:r>
              <a:rPr lang="ru-RU" sz="5400" dirty="0" err="1"/>
              <a:t>М</a:t>
            </a:r>
            <a:r>
              <a:rPr lang="ru-RU" sz="5400" dirty="0" err="1" smtClean="0"/>
              <a:t>угалим</a:t>
            </a:r>
            <a:r>
              <a:rPr lang="ru-RU" sz="5400" dirty="0" smtClean="0"/>
              <a:t>: Талипова Г.Н</a:t>
            </a:r>
            <a:endParaRPr lang="ru-RU" sz="5400" dirty="0"/>
          </a:p>
        </p:txBody>
      </p:sp>
    </p:spTree>
    <p:extLst>
      <p:ext uri="{BB962C8B-B14F-4D97-AF65-F5344CB8AC3E}">
        <p14:creationId xmlns:p14="http://schemas.microsoft.com/office/powerpoint/2010/main" val="44264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71353" cy="6597352"/>
          </a:xfrm>
          <a:prstGeom prst="rect">
            <a:avLst/>
          </a:prstGeom>
          <a:ln>
            <a:noFill/>
          </a:ln>
          <a:effectLst>
            <a:softEdge rad="112500"/>
          </a:effectLst>
        </p:spPr>
      </p:pic>
    </p:spTree>
    <p:extLst>
      <p:ext uri="{BB962C8B-B14F-4D97-AF65-F5344CB8AC3E}">
        <p14:creationId xmlns:p14="http://schemas.microsoft.com/office/powerpoint/2010/main" val="60109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1" y="188640"/>
            <a:ext cx="8448939" cy="6336704"/>
          </a:xfrm>
          <a:prstGeom prst="rect">
            <a:avLst/>
          </a:prstGeom>
          <a:ln>
            <a:noFill/>
          </a:ln>
          <a:effectLst>
            <a:softEdge rad="112500"/>
          </a:effectLst>
        </p:spPr>
      </p:pic>
    </p:spTree>
    <p:extLst>
      <p:ext uri="{BB962C8B-B14F-4D97-AF65-F5344CB8AC3E}">
        <p14:creationId xmlns:p14="http://schemas.microsoft.com/office/powerpoint/2010/main" val="2404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15" y="0"/>
            <a:ext cx="8559843" cy="6309320"/>
          </a:xfrm>
          <a:prstGeom prst="rect">
            <a:avLst/>
          </a:prstGeom>
          <a:ln>
            <a:noFill/>
          </a:ln>
          <a:effectLst>
            <a:softEdge rad="112500"/>
          </a:effectLst>
        </p:spPr>
      </p:pic>
    </p:spTree>
    <p:extLst>
      <p:ext uri="{BB962C8B-B14F-4D97-AF65-F5344CB8AC3E}">
        <p14:creationId xmlns:p14="http://schemas.microsoft.com/office/powerpoint/2010/main" val="3782324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746650"/>
          </a:xfrm>
        </p:spPr>
        <p:txBody>
          <a:bodyPr>
            <a:noAutofit/>
          </a:bodyPr>
          <a:lstStyle/>
          <a:p>
            <a:r>
              <a:rPr lang="ru-RU" sz="2800" dirty="0" err="1">
                <a:solidFill>
                  <a:srgbClr val="FF0000"/>
                </a:solidFill>
              </a:rPr>
              <a:t>Туура</a:t>
            </a:r>
            <a:r>
              <a:rPr lang="ru-RU" sz="2800" dirty="0">
                <a:solidFill>
                  <a:srgbClr val="FF0000"/>
                </a:solidFill>
              </a:rPr>
              <a:t> </a:t>
            </a:r>
            <a:r>
              <a:rPr lang="ru-RU" sz="2800" dirty="0" err="1">
                <a:solidFill>
                  <a:srgbClr val="FF0000"/>
                </a:solidFill>
              </a:rPr>
              <a:t>жообун</a:t>
            </a:r>
            <a:r>
              <a:rPr lang="ru-RU" sz="2800" dirty="0">
                <a:solidFill>
                  <a:srgbClr val="FF0000"/>
                </a:solidFill>
              </a:rPr>
              <a:t> </a:t>
            </a:r>
            <a:r>
              <a:rPr lang="ru-RU" sz="2800" dirty="0" err="1">
                <a:solidFill>
                  <a:srgbClr val="FF0000"/>
                </a:solidFill>
              </a:rPr>
              <a:t>тапкыла</a:t>
            </a:r>
            <a:r>
              <a:rPr lang="ru-RU" sz="2800" dirty="0">
                <a:solidFill>
                  <a:srgbClr val="FF0000"/>
                </a:solidFill>
              </a:rPr>
              <a:t> – Найдите правильный ответ</a:t>
            </a:r>
            <a:r>
              <a:rPr lang="ru-RU" sz="2800" dirty="0"/>
              <a:t/>
            </a:r>
            <a:br>
              <a:rPr lang="ru-RU" sz="2800" dirty="0"/>
            </a:br>
            <a:r>
              <a:rPr lang="ru-RU" sz="2400" dirty="0">
                <a:solidFill>
                  <a:srgbClr val="00B050"/>
                </a:solidFill>
              </a:rPr>
              <a:t>1</a:t>
            </a:r>
            <a:r>
              <a:rPr lang="ru-RU" sz="2000" dirty="0">
                <a:solidFill>
                  <a:srgbClr val="00B050"/>
                </a:solidFill>
                <a:latin typeface="Times New Roman" pitchFamily="18" charset="0"/>
                <a:cs typeface="Times New Roman" pitchFamily="18" charset="0"/>
              </a:rPr>
              <a:t>. </a:t>
            </a:r>
            <a:r>
              <a:rPr lang="ru-RU" sz="2400" dirty="0" err="1">
                <a:solidFill>
                  <a:srgbClr val="00B050"/>
                </a:solidFill>
                <a:latin typeface="Times New Roman" pitchFamily="18" charset="0"/>
                <a:cs typeface="Times New Roman" pitchFamily="18" charset="0"/>
              </a:rPr>
              <a:t>Бир</a:t>
            </a:r>
            <a:r>
              <a:rPr lang="ru-RU" sz="2400" dirty="0">
                <a:solidFill>
                  <a:srgbClr val="00B050"/>
                </a:solidFill>
                <a:latin typeface="Times New Roman" pitchFamily="18" charset="0"/>
                <a:cs typeface="Times New Roman" pitchFamily="18" charset="0"/>
              </a:rPr>
              <a:t> </a:t>
            </a:r>
            <a:r>
              <a:rPr lang="ru-RU" sz="2400" dirty="0" err="1">
                <a:solidFill>
                  <a:srgbClr val="00B050"/>
                </a:solidFill>
                <a:latin typeface="Times New Roman" pitchFamily="18" charset="0"/>
                <a:cs typeface="Times New Roman" pitchFamily="18" charset="0"/>
              </a:rPr>
              <a:t>жылда</a:t>
            </a:r>
            <a:r>
              <a:rPr lang="ru-RU" sz="2400" dirty="0">
                <a:solidFill>
                  <a:srgbClr val="00B050"/>
                </a:solidFill>
                <a:latin typeface="Times New Roman" pitchFamily="18" charset="0"/>
                <a:cs typeface="Times New Roman" pitchFamily="18" charset="0"/>
              </a:rPr>
              <a:t> </a:t>
            </a:r>
            <a:r>
              <a:rPr lang="ru-RU" sz="2400" dirty="0" err="1">
                <a:solidFill>
                  <a:srgbClr val="00B050"/>
                </a:solidFill>
                <a:latin typeface="Times New Roman" pitchFamily="18" charset="0"/>
                <a:cs typeface="Times New Roman" pitchFamily="18" charset="0"/>
              </a:rPr>
              <a:t>канча</a:t>
            </a:r>
            <a:r>
              <a:rPr lang="ru-RU" sz="2400" dirty="0">
                <a:solidFill>
                  <a:srgbClr val="00B050"/>
                </a:solidFill>
                <a:latin typeface="Times New Roman" pitchFamily="18" charset="0"/>
                <a:cs typeface="Times New Roman" pitchFamily="18" charset="0"/>
              </a:rPr>
              <a:t> </a:t>
            </a:r>
            <a:r>
              <a:rPr lang="ru-RU" sz="2400" dirty="0" err="1">
                <a:solidFill>
                  <a:srgbClr val="00B050"/>
                </a:solidFill>
                <a:latin typeface="Times New Roman" pitchFamily="18" charset="0"/>
                <a:cs typeface="Times New Roman" pitchFamily="18" charset="0"/>
              </a:rPr>
              <a:t>мезгил</a:t>
            </a:r>
            <a:r>
              <a:rPr lang="ru-RU" sz="2400" dirty="0">
                <a:solidFill>
                  <a:srgbClr val="00B050"/>
                </a:solidFill>
                <a:latin typeface="Times New Roman" pitchFamily="18" charset="0"/>
                <a:cs typeface="Times New Roman" pitchFamily="18" charset="0"/>
              </a:rPr>
              <a:t> бар?</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ky-KG" sz="2400" dirty="0" smtClean="0">
                <a:latin typeface="Times New Roman" pitchFamily="18" charset="0"/>
                <a:cs typeface="Times New Roman" pitchFamily="18" charset="0"/>
              </a:rPr>
              <a:t>А)</a:t>
            </a:r>
            <a:r>
              <a:rPr lang="ru-RU" sz="2400" dirty="0" err="1" smtClean="0">
                <a:latin typeface="Times New Roman" pitchFamily="18" charset="0"/>
                <a:cs typeface="Times New Roman" pitchFamily="18" charset="0"/>
              </a:rPr>
              <a:t>Бир</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жылда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бир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мезгил</a:t>
            </a:r>
            <a:r>
              <a:rPr lang="ru-RU" sz="2400" dirty="0">
                <a:latin typeface="Times New Roman" pitchFamily="18" charset="0"/>
                <a:cs typeface="Times New Roman" pitchFamily="18" charset="0"/>
              </a:rPr>
              <a:t> бар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Б) </a:t>
            </a:r>
            <a:r>
              <a:rPr lang="ru-RU" sz="2400" dirty="0" err="1">
                <a:latin typeface="Times New Roman" pitchFamily="18" charset="0"/>
                <a:cs typeface="Times New Roman" pitchFamily="18" charset="0"/>
              </a:rPr>
              <a:t>бир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жылда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беш</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мезгил</a:t>
            </a:r>
            <a:r>
              <a:rPr lang="ru-RU" sz="2400" dirty="0">
                <a:latin typeface="Times New Roman" pitchFamily="18" charset="0"/>
                <a:cs typeface="Times New Roman" pitchFamily="18" charset="0"/>
              </a:rPr>
              <a:t> бар</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В) </a:t>
            </a:r>
            <a:r>
              <a:rPr lang="ru-RU" sz="2400" dirty="0" err="1">
                <a:latin typeface="Times New Roman" pitchFamily="18" charset="0"/>
                <a:cs typeface="Times New Roman" pitchFamily="18" charset="0"/>
              </a:rPr>
              <a:t>Бир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жылда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мезгил</a:t>
            </a:r>
            <a:r>
              <a:rPr lang="ru-RU" sz="2400" dirty="0">
                <a:latin typeface="Times New Roman" pitchFamily="18" charset="0"/>
                <a:cs typeface="Times New Roman" pitchFamily="18" charset="0"/>
              </a:rPr>
              <a:t> бар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г</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бир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жылда</a:t>
            </a:r>
            <a:r>
              <a:rPr lang="ru-RU" sz="2400" dirty="0">
                <a:latin typeface="Times New Roman" pitchFamily="18" charset="0"/>
                <a:cs typeface="Times New Roman" pitchFamily="18" charset="0"/>
              </a:rPr>
              <a:t> т</a:t>
            </a:r>
            <a:r>
              <a:rPr lang="el-GR" sz="2400" dirty="0">
                <a:latin typeface="Times New Roman" pitchFamily="18" charset="0"/>
                <a:cs typeface="Times New Roman" pitchFamily="18" charset="0"/>
              </a:rPr>
              <a:t>θ</a:t>
            </a:r>
            <a:r>
              <a:rPr lang="ru-RU" sz="2400" dirty="0" err="1">
                <a:latin typeface="Times New Roman" pitchFamily="18" charset="0"/>
                <a:cs typeface="Times New Roman" pitchFamily="18" charset="0"/>
              </a:rPr>
              <a:t>рт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мезгил</a:t>
            </a:r>
            <a:r>
              <a:rPr lang="ru-RU" sz="2400" dirty="0">
                <a:latin typeface="Times New Roman" pitchFamily="18" charset="0"/>
                <a:cs typeface="Times New Roman" pitchFamily="18" charset="0"/>
              </a:rPr>
              <a:t> бар</a:t>
            </a:r>
            <a:br>
              <a:rPr lang="ru-RU" sz="2400" dirty="0">
                <a:latin typeface="Times New Roman" pitchFamily="18" charset="0"/>
                <a:cs typeface="Times New Roman" pitchFamily="18" charset="0"/>
              </a:rPr>
            </a:br>
            <a:r>
              <a:rPr lang="ru-RU" sz="2400" dirty="0">
                <a:solidFill>
                  <a:srgbClr val="00B050"/>
                </a:solidFill>
                <a:latin typeface="Times New Roman" pitchFamily="18" charset="0"/>
                <a:cs typeface="Times New Roman" pitchFamily="18" charset="0"/>
              </a:rPr>
              <a:t>2. </a:t>
            </a:r>
            <a:r>
              <a:rPr lang="ru-RU" sz="2400" dirty="0" err="1">
                <a:solidFill>
                  <a:srgbClr val="00B050"/>
                </a:solidFill>
                <a:latin typeface="Times New Roman" pitchFamily="18" charset="0"/>
                <a:cs typeface="Times New Roman" pitchFamily="18" charset="0"/>
              </a:rPr>
              <a:t>Жаз</a:t>
            </a:r>
            <a:r>
              <a:rPr lang="ru-RU" sz="2400" dirty="0">
                <a:solidFill>
                  <a:srgbClr val="00B050"/>
                </a:solidFill>
                <a:latin typeface="Times New Roman" pitchFamily="18" charset="0"/>
                <a:cs typeface="Times New Roman" pitchFamily="18" charset="0"/>
              </a:rPr>
              <a:t> </a:t>
            </a:r>
            <a:r>
              <a:rPr lang="ru-RU" sz="2400" dirty="0" err="1">
                <a:solidFill>
                  <a:srgbClr val="00B050"/>
                </a:solidFill>
                <a:latin typeface="Times New Roman" pitchFamily="18" charset="0"/>
                <a:cs typeface="Times New Roman" pitchFamily="18" charset="0"/>
              </a:rPr>
              <a:t>айына</a:t>
            </a:r>
            <a:r>
              <a:rPr lang="ru-RU" sz="2400" dirty="0">
                <a:solidFill>
                  <a:srgbClr val="00B050"/>
                </a:solidFill>
                <a:latin typeface="Times New Roman" pitchFamily="18" charset="0"/>
                <a:cs typeface="Times New Roman" pitchFamily="18" charset="0"/>
              </a:rPr>
              <a:t> </a:t>
            </a:r>
            <a:r>
              <a:rPr lang="ru-RU" sz="2400" dirty="0" err="1">
                <a:solidFill>
                  <a:srgbClr val="00B050"/>
                </a:solidFill>
                <a:latin typeface="Times New Roman" pitchFamily="18" charset="0"/>
                <a:cs typeface="Times New Roman" pitchFamily="18" charset="0"/>
              </a:rPr>
              <a:t>кайсылар</a:t>
            </a:r>
            <a:r>
              <a:rPr lang="ru-RU" sz="2400" dirty="0">
                <a:solidFill>
                  <a:srgbClr val="00B050"/>
                </a:solidFill>
                <a:latin typeface="Times New Roman" pitchFamily="18" charset="0"/>
                <a:cs typeface="Times New Roman" pitchFamily="18" charset="0"/>
              </a:rPr>
              <a:t> </a:t>
            </a:r>
            <a:r>
              <a:rPr lang="ru-RU" sz="2400" dirty="0" err="1">
                <a:solidFill>
                  <a:srgbClr val="00B050"/>
                </a:solidFill>
                <a:latin typeface="Times New Roman" pitchFamily="18" charset="0"/>
                <a:cs typeface="Times New Roman" pitchFamily="18" charset="0"/>
              </a:rPr>
              <a:t>кирет</a:t>
            </a:r>
            <a:r>
              <a:rPr lang="ru-RU" sz="2400" dirty="0">
                <a:solidFill>
                  <a:srgbClr val="00B050"/>
                </a:solidFill>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жалган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куран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куран</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бугу</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Б</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аяк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оона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тогуздун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жетинин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айы</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В) </a:t>
            </a:r>
            <a:r>
              <a:rPr lang="ru-RU" sz="2400" dirty="0" err="1">
                <a:latin typeface="Times New Roman" pitchFamily="18" charset="0"/>
                <a:cs typeface="Times New Roman" pitchFamily="18" charset="0"/>
              </a:rPr>
              <a:t>кулжа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теке</a:t>
            </a:r>
            <a:r>
              <a:rPr lang="ru-RU" sz="2400" dirty="0">
                <a:latin typeface="Times New Roman" pitchFamily="18" charset="0"/>
                <a:cs typeface="Times New Roman" pitchFamily="18" charset="0"/>
              </a:rPr>
              <a:t>, баш </a:t>
            </a:r>
            <a:r>
              <a:rPr lang="ru-RU" sz="2400" dirty="0" err="1">
                <a:latin typeface="Times New Roman" pitchFamily="18" charset="0"/>
                <a:cs typeface="Times New Roman" pitchFamily="18" charset="0"/>
              </a:rPr>
              <a:t>оона</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г</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бештин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учтун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бирдин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айы</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5047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948" y="188640"/>
            <a:ext cx="8752103" cy="648072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Прямоугольник 3"/>
          <p:cNvSpPr/>
          <p:nvPr/>
        </p:nvSpPr>
        <p:spPr>
          <a:xfrm>
            <a:off x="611560" y="836713"/>
            <a:ext cx="7632848" cy="1754326"/>
          </a:xfrm>
          <a:prstGeom prst="rect">
            <a:avLst/>
          </a:prstGeom>
        </p:spPr>
        <p:txBody>
          <a:bodyPr wrap="square">
            <a:spAutoFit/>
          </a:bodyPr>
          <a:lstStyle/>
          <a:p>
            <a:r>
              <a:rPr lang="ky-KG" sz="5400" dirty="0"/>
              <a:t>Үйгө тапшырма</a:t>
            </a:r>
            <a:endParaRPr lang="ru-RU" sz="5400" dirty="0"/>
          </a:p>
          <a:p>
            <a:r>
              <a:rPr lang="ky-KG" sz="5400" dirty="0"/>
              <a:t> 65-бет. №3 </a:t>
            </a:r>
            <a:endParaRPr lang="ru-RU" sz="5400" dirty="0"/>
          </a:p>
        </p:txBody>
      </p:sp>
    </p:spTree>
    <p:extLst>
      <p:ext uri="{BB962C8B-B14F-4D97-AF65-F5344CB8AC3E}">
        <p14:creationId xmlns:p14="http://schemas.microsoft.com/office/powerpoint/2010/main" val="1978026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671"/>
            <a:ext cx="9144000" cy="6174627"/>
          </a:xfrm>
          <a:prstGeom prst="rect">
            <a:avLst/>
          </a:prstGeom>
          <a:ln>
            <a:noFill/>
          </a:ln>
          <a:effectLst>
            <a:softEdge rad="112500"/>
          </a:effectLst>
        </p:spPr>
      </p:pic>
      <p:sp>
        <p:nvSpPr>
          <p:cNvPr id="6" name="Прямоугольник 5"/>
          <p:cNvSpPr/>
          <p:nvPr/>
        </p:nvSpPr>
        <p:spPr>
          <a:xfrm>
            <a:off x="755576" y="476672"/>
            <a:ext cx="7416824" cy="1107996"/>
          </a:xfrm>
          <a:prstGeom prst="rect">
            <a:avLst/>
          </a:prstGeom>
        </p:spPr>
        <p:txBody>
          <a:bodyPr wrap="square">
            <a:spAutoFit/>
          </a:bodyPr>
          <a:lstStyle/>
          <a:p>
            <a:pPr algn="ctr"/>
            <a:r>
              <a:rPr lang="ky-KG" sz="6600" dirty="0">
                <a:solidFill>
                  <a:srgbClr val="FF0000"/>
                </a:solidFill>
              </a:rPr>
              <a:t>Жыл мезгилдери</a:t>
            </a:r>
            <a:endParaRPr lang="ru-RU" sz="6600" dirty="0">
              <a:solidFill>
                <a:srgbClr val="FF0000"/>
              </a:solidFill>
            </a:endParaRPr>
          </a:p>
        </p:txBody>
      </p:sp>
    </p:spTree>
    <p:extLst>
      <p:ext uri="{BB962C8B-B14F-4D97-AF65-F5344CB8AC3E}">
        <p14:creationId xmlns:p14="http://schemas.microsoft.com/office/powerpoint/2010/main" val="395600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620688"/>
            <a:ext cx="6048672" cy="6048672"/>
          </a:xfrm>
          <a:prstGeom prst="rect">
            <a:avLst/>
          </a:prstGeom>
          <a:ln>
            <a:noFill/>
          </a:ln>
          <a:effectLst>
            <a:softEdge rad="112500"/>
          </a:effectLst>
        </p:spPr>
      </p:pic>
    </p:spTree>
    <p:extLst>
      <p:ext uri="{BB962C8B-B14F-4D97-AF65-F5344CB8AC3E}">
        <p14:creationId xmlns:p14="http://schemas.microsoft.com/office/powerpoint/2010/main" val="98936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5328592"/>
          </a:xfrm>
        </p:spPr>
        <p:txBody>
          <a:bodyPr>
            <a:noAutofit/>
          </a:bodyPr>
          <a:lstStyle/>
          <a:p>
            <a:pPr algn="ctr"/>
            <a:r>
              <a:rPr lang="ru-RU" sz="3600" dirty="0">
                <a:solidFill>
                  <a:srgbClr val="FF0000"/>
                </a:solidFill>
                <a:effectLst/>
              </a:rPr>
              <a:t>С</a:t>
            </a:r>
            <a:r>
              <a:rPr lang="el-GR" sz="3600" dirty="0">
                <a:solidFill>
                  <a:srgbClr val="FF0000"/>
                </a:solidFill>
                <a:effectLst/>
              </a:rPr>
              <a:t>θ</a:t>
            </a:r>
            <a:r>
              <a:rPr lang="ru-RU" sz="3600" dirty="0" err="1">
                <a:solidFill>
                  <a:srgbClr val="FF0000"/>
                </a:solidFill>
                <a:effectLst/>
              </a:rPr>
              <a:t>зд</a:t>
            </a:r>
            <a:r>
              <a:rPr lang="ru-RU" sz="3600" dirty="0">
                <a:solidFill>
                  <a:srgbClr val="FF0000"/>
                </a:solidFill>
                <a:effectLst/>
              </a:rPr>
              <a:t> </a:t>
            </a:r>
            <a:r>
              <a:rPr lang="ru-RU" sz="3600" dirty="0" err="1">
                <a:solidFill>
                  <a:srgbClr val="FF0000"/>
                </a:solidFill>
                <a:effectLst/>
              </a:rPr>
              <a:t>үк</a:t>
            </a:r>
            <a:r>
              <a:rPr lang="ru-RU" sz="3600" dirty="0">
                <a:solidFill>
                  <a:srgbClr val="FF0000"/>
                </a:solidFill>
                <a:effectLst/>
              </a:rPr>
              <a:t> - словарь</a:t>
            </a:r>
            <a:r>
              <a:rPr lang="ru-RU" sz="2400" dirty="0">
                <a:effectLst/>
              </a:rPr>
              <a:t/>
            </a:r>
            <a:br>
              <a:rPr lang="ru-RU" sz="2400" dirty="0">
                <a:effectLst/>
              </a:rPr>
            </a:br>
            <a:r>
              <a:rPr lang="ru-RU" sz="2400" dirty="0" err="1">
                <a:effectLst/>
              </a:rPr>
              <a:t>Бир</a:t>
            </a:r>
            <a:r>
              <a:rPr lang="ru-RU" sz="2400" dirty="0">
                <a:effectLst/>
              </a:rPr>
              <a:t> </a:t>
            </a:r>
            <a:r>
              <a:rPr lang="ru-RU" sz="2400" dirty="0" err="1">
                <a:effectLst/>
              </a:rPr>
              <a:t>жылда</a:t>
            </a:r>
            <a:r>
              <a:rPr lang="ru-RU" sz="2400" dirty="0">
                <a:effectLst/>
              </a:rPr>
              <a:t> 4 </a:t>
            </a:r>
            <a:r>
              <a:rPr lang="ru-RU" sz="2400" dirty="0" err="1">
                <a:effectLst/>
              </a:rPr>
              <a:t>мезгил</a:t>
            </a:r>
            <a:r>
              <a:rPr lang="ru-RU" sz="2400" dirty="0">
                <a:effectLst/>
              </a:rPr>
              <a:t> бар – </a:t>
            </a:r>
            <a:r>
              <a:rPr lang="ru-RU" sz="2400" dirty="0">
                <a:solidFill>
                  <a:srgbClr val="FF0000"/>
                </a:solidFill>
                <a:effectLst/>
              </a:rPr>
              <a:t>В году 4 сезона</a:t>
            </a:r>
            <a:br>
              <a:rPr lang="ru-RU" sz="2400" dirty="0">
                <a:solidFill>
                  <a:srgbClr val="FF0000"/>
                </a:solidFill>
                <a:effectLst/>
              </a:rPr>
            </a:br>
            <a:r>
              <a:rPr lang="ru-RU" sz="2400" dirty="0" err="1">
                <a:effectLst/>
              </a:rPr>
              <a:t>Бир</a:t>
            </a:r>
            <a:r>
              <a:rPr lang="ru-RU" sz="2400" dirty="0">
                <a:effectLst/>
              </a:rPr>
              <a:t> </a:t>
            </a:r>
            <a:r>
              <a:rPr lang="ru-RU" sz="2400" dirty="0" err="1">
                <a:effectLst/>
              </a:rPr>
              <a:t>жылда</a:t>
            </a:r>
            <a:r>
              <a:rPr lang="ru-RU" sz="2400" dirty="0">
                <a:effectLst/>
              </a:rPr>
              <a:t> 12 ай бар – </a:t>
            </a:r>
            <a:r>
              <a:rPr lang="ru-RU" sz="2400" dirty="0">
                <a:solidFill>
                  <a:srgbClr val="FF0000"/>
                </a:solidFill>
                <a:effectLst/>
              </a:rPr>
              <a:t>В году 12 месяцев</a:t>
            </a:r>
            <a:r>
              <a:rPr lang="ru-RU" sz="2400" dirty="0">
                <a:effectLst/>
              </a:rPr>
              <a:t/>
            </a:r>
            <a:br>
              <a:rPr lang="ru-RU" sz="2400" dirty="0">
                <a:effectLst/>
              </a:rPr>
            </a:br>
            <a:r>
              <a:rPr lang="ru-RU" sz="2400" dirty="0" err="1">
                <a:effectLst/>
              </a:rPr>
              <a:t>Жаан</a:t>
            </a:r>
            <a:r>
              <a:rPr lang="ru-RU" sz="2400" dirty="0">
                <a:effectLst/>
              </a:rPr>
              <a:t>, </a:t>
            </a:r>
            <a:r>
              <a:rPr lang="ru-RU" sz="2400" dirty="0" err="1">
                <a:effectLst/>
              </a:rPr>
              <a:t>жамгыр</a:t>
            </a:r>
            <a:r>
              <a:rPr lang="ru-RU" sz="2400" dirty="0">
                <a:effectLst/>
              </a:rPr>
              <a:t> - </a:t>
            </a:r>
            <a:r>
              <a:rPr lang="ru-RU" sz="2400" dirty="0">
                <a:solidFill>
                  <a:srgbClr val="FF0000"/>
                </a:solidFill>
                <a:effectLst/>
              </a:rPr>
              <a:t>дождь</a:t>
            </a:r>
            <a:r>
              <a:rPr lang="ru-RU" sz="2400" dirty="0">
                <a:effectLst/>
              </a:rPr>
              <a:t/>
            </a:r>
            <a:br>
              <a:rPr lang="ru-RU" sz="2400" dirty="0">
                <a:effectLst/>
              </a:rPr>
            </a:br>
            <a:r>
              <a:rPr lang="ru-RU" sz="2400" dirty="0" err="1">
                <a:effectLst/>
              </a:rPr>
              <a:t>Жаан</a:t>
            </a:r>
            <a:r>
              <a:rPr lang="ru-RU" sz="2400" dirty="0">
                <a:effectLst/>
              </a:rPr>
              <a:t> </a:t>
            </a:r>
            <a:r>
              <a:rPr lang="ru-RU" sz="2400" dirty="0" err="1">
                <a:effectLst/>
              </a:rPr>
              <a:t>жаап</a:t>
            </a:r>
            <a:r>
              <a:rPr lang="ru-RU" sz="2400" dirty="0">
                <a:effectLst/>
              </a:rPr>
              <a:t> </a:t>
            </a:r>
            <a:r>
              <a:rPr lang="ru-RU" sz="2400" dirty="0" err="1">
                <a:effectLst/>
              </a:rPr>
              <a:t>жатат</a:t>
            </a:r>
            <a:r>
              <a:rPr lang="ru-RU" sz="2400" dirty="0">
                <a:effectLst/>
              </a:rPr>
              <a:t> – </a:t>
            </a:r>
            <a:r>
              <a:rPr lang="ru-RU" sz="2400" dirty="0">
                <a:solidFill>
                  <a:srgbClr val="FF0000"/>
                </a:solidFill>
                <a:effectLst/>
              </a:rPr>
              <a:t>Идет дождь</a:t>
            </a:r>
            <a:r>
              <a:rPr lang="ru-RU" sz="2400" dirty="0">
                <a:effectLst/>
              </a:rPr>
              <a:t/>
            </a:r>
            <a:br>
              <a:rPr lang="ru-RU" sz="2400" dirty="0">
                <a:effectLst/>
              </a:rPr>
            </a:br>
            <a:r>
              <a:rPr lang="ru-RU" sz="2400" dirty="0">
                <a:effectLst/>
              </a:rPr>
              <a:t>Кар -</a:t>
            </a:r>
            <a:r>
              <a:rPr lang="ru-RU" sz="2400" dirty="0">
                <a:solidFill>
                  <a:srgbClr val="FF0000"/>
                </a:solidFill>
                <a:effectLst/>
              </a:rPr>
              <a:t>снег</a:t>
            </a:r>
            <a:r>
              <a:rPr lang="ru-RU" sz="2400" dirty="0">
                <a:effectLst/>
              </a:rPr>
              <a:t/>
            </a:r>
            <a:br>
              <a:rPr lang="ru-RU" sz="2400" dirty="0">
                <a:effectLst/>
              </a:rPr>
            </a:br>
            <a:r>
              <a:rPr lang="ru-RU" sz="2400" dirty="0">
                <a:effectLst/>
              </a:rPr>
              <a:t>Кар </a:t>
            </a:r>
            <a:r>
              <a:rPr lang="ru-RU" sz="2400" dirty="0" err="1">
                <a:effectLst/>
              </a:rPr>
              <a:t>жаап</a:t>
            </a:r>
            <a:r>
              <a:rPr lang="ru-RU" sz="2400" dirty="0">
                <a:effectLst/>
              </a:rPr>
              <a:t> </a:t>
            </a:r>
            <a:r>
              <a:rPr lang="ru-RU" sz="2400" dirty="0" err="1">
                <a:effectLst/>
              </a:rPr>
              <a:t>жатат</a:t>
            </a:r>
            <a:r>
              <a:rPr lang="ru-RU" sz="2400" dirty="0">
                <a:effectLst/>
              </a:rPr>
              <a:t> – </a:t>
            </a:r>
            <a:r>
              <a:rPr lang="ru-RU" sz="2400" dirty="0">
                <a:solidFill>
                  <a:srgbClr val="FF0000"/>
                </a:solidFill>
                <a:effectLst/>
              </a:rPr>
              <a:t>Идет снег</a:t>
            </a:r>
            <a:r>
              <a:rPr lang="ru-RU" sz="2400" dirty="0">
                <a:effectLst/>
              </a:rPr>
              <a:t/>
            </a:r>
            <a:br>
              <a:rPr lang="ru-RU" sz="2400" dirty="0">
                <a:effectLst/>
              </a:rPr>
            </a:br>
            <a:r>
              <a:rPr lang="ru-RU" sz="2400" dirty="0" err="1">
                <a:effectLst/>
              </a:rPr>
              <a:t>Шамал</a:t>
            </a:r>
            <a:r>
              <a:rPr lang="ru-RU" sz="2400" dirty="0">
                <a:effectLst/>
              </a:rPr>
              <a:t> -</a:t>
            </a:r>
            <a:r>
              <a:rPr lang="ru-RU" sz="2400" dirty="0">
                <a:solidFill>
                  <a:srgbClr val="FF0000"/>
                </a:solidFill>
                <a:effectLst/>
              </a:rPr>
              <a:t>ветер</a:t>
            </a:r>
            <a:r>
              <a:rPr lang="ru-RU" sz="2400" dirty="0">
                <a:effectLst/>
              </a:rPr>
              <a:t/>
            </a:r>
            <a:br>
              <a:rPr lang="ru-RU" sz="2400" dirty="0">
                <a:effectLst/>
              </a:rPr>
            </a:br>
            <a:r>
              <a:rPr lang="ru-RU" sz="2400" dirty="0" err="1">
                <a:effectLst/>
              </a:rPr>
              <a:t>Шамал</a:t>
            </a:r>
            <a:r>
              <a:rPr lang="ru-RU" sz="2400" dirty="0">
                <a:effectLst/>
              </a:rPr>
              <a:t> </a:t>
            </a:r>
            <a:r>
              <a:rPr lang="ru-RU" sz="2400" dirty="0" err="1">
                <a:effectLst/>
              </a:rPr>
              <a:t>согуп</a:t>
            </a:r>
            <a:r>
              <a:rPr lang="ru-RU" sz="2400" dirty="0">
                <a:effectLst/>
              </a:rPr>
              <a:t> </a:t>
            </a:r>
            <a:r>
              <a:rPr lang="ru-RU" sz="2400" dirty="0" err="1">
                <a:effectLst/>
              </a:rPr>
              <a:t>жатат</a:t>
            </a:r>
            <a:r>
              <a:rPr lang="ru-RU" sz="2400" dirty="0">
                <a:effectLst/>
              </a:rPr>
              <a:t> – </a:t>
            </a:r>
            <a:r>
              <a:rPr lang="ru-RU" sz="2400" dirty="0">
                <a:solidFill>
                  <a:srgbClr val="FF0000"/>
                </a:solidFill>
                <a:effectLst/>
              </a:rPr>
              <a:t>Дует ветер</a:t>
            </a:r>
            <a:r>
              <a:rPr lang="ru-RU" sz="2400" dirty="0">
                <a:effectLst/>
              </a:rPr>
              <a:t/>
            </a:r>
            <a:br>
              <a:rPr lang="ru-RU" sz="2400" dirty="0">
                <a:effectLst/>
              </a:rPr>
            </a:br>
            <a:r>
              <a:rPr lang="ru-RU" sz="2400" dirty="0" err="1">
                <a:effectLst/>
              </a:rPr>
              <a:t>Чагылган</a:t>
            </a:r>
            <a:r>
              <a:rPr lang="ru-RU" sz="2400" dirty="0">
                <a:effectLst/>
              </a:rPr>
              <a:t> - </a:t>
            </a:r>
            <a:r>
              <a:rPr lang="ru-RU" sz="2400" dirty="0">
                <a:solidFill>
                  <a:srgbClr val="FF0000"/>
                </a:solidFill>
                <a:effectLst/>
              </a:rPr>
              <a:t>молния</a:t>
            </a:r>
            <a:r>
              <a:rPr lang="ru-RU" sz="2400" dirty="0">
                <a:effectLst/>
              </a:rPr>
              <a:t/>
            </a:r>
            <a:br>
              <a:rPr lang="ru-RU" sz="2400" dirty="0">
                <a:effectLst/>
              </a:rPr>
            </a:br>
            <a:r>
              <a:rPr lang="ru-RU" sz="2400" dirty="0" err="1">
                <a:effectLst/>
              </a:rPr>
              <a:t>Чагылган</a:t>
            </a:r>
            <a:r>
              <a:rPr lang="ru-RU" sz="2400" dirty="0">
                <a:effectLst/>
              </a:rPr>
              <a:t> </a:t>
            </a:r>
            <a:r>
              <a:rPr lang="ru-RU" sz="2400" dirty="0" err="1">
                <a:effectLst/>
              </a:rPr>
              <a:t>чартылдап</a:t>
            </a:r>
            <a:r>
              <a:rPr lang="ru-RU" sz="2400" dirty="0">
                <a:effectLst/>
              </a:rPr>
              <a:t> </a:t>
            </a:r>
            <a:r>
              <a:rPr lang="ru-RU" sz="2400" dirty="0" err="1">
                <a:effectLst/>
              </a:rPr>
              <a:t>жатат</a:t>
            </a:r>
            <a:r>
              <a:rPr lang="ru-RU" sz="2400" dirty="0">
                <a:effectLst/>
              </a:rPr>
              <a:t> - </a:t>
            </a:r>
            <a:r>
              <a:rPr lang="ru-RU" sz="2400" dirty="0">
                <a:solidFill>
                  <a:srgbClr val="FF0000"/>
                </a:solidFill>
                <a:effectLst/>
              </a:rPr>
              <a:t>Гремит молния</a:t>
            </a:r>
            <a:r>
              <a:rPr lang="ru-RU" sz="2800" dirty="0">
                <a:effectLst/>
              </a:rPr>
              <a:t/>
            </a:r>
            <a:br>
              <a:rPr lang="ru-RU" sz="2800" dirty="0">
                <a:effectLst/>
              </a:rPr>
            </a:br>
            <a:endParaRPr lang="ru-RU" sz="2800" dirty="0"/>
          </a:p>
        </p:txBody>
      </p:sp>
    </p:spTree>
    <p:extLst>
      <p:ext uri="{BB962C8B-B14F-4D97-AF65-F5344CB8AC3E}">
        <p14:creationId xmlns:p14="http://schemas.microsoft.com/office/powerpoint/2010/main" val="1926804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226" y="116632"/>
            <a:ext cx="8332354" cy="6480720"/>
          </a:xfrm>
          <a:prstGeom prst="rect">
            <a:avLst/>
          </a:prstGeom>
          <a:ln>
            <a:noFill/>
          </a:ln>
          <a:effectLst>
            <a:softEdge rad="112500"/>
          </a:effectLst>
        </p:spPr>
      </p:pic>
      <p:sp>
        <p:nvSpPr>
          <p:cNvPr id="3" name="Прямоугольник 2"/>
          <p:cNvSpPr/>
          <p:nvPr/>
        </p:nvSpPr>
        <p:spPr>
          <a:xfrm>
            <a:off x="1115616" y="980728"/>
            <a:ext cx="6408712" cy="923330"/>
          </a:xfrm>
          <a:prstGeom prst="rect">
            <a:avLst/>
          </a:prstGeom>
        </p:spPr>
        <p:txBody>
          <a:bodyPr wrap="square">
            <a:spAutoFit/>
          </a:bodyPr>
          <a:lstStyle/>
          <a:p>
            <a:r>
              <a:rPr lang="ky-KG" sz="5400" dirty="0">
                <a:solidFill>
                  <a:srgbClr val="00B0F0"/>
                </a:solidFill>
              </a:rPr>
              <a:t>Кыш мезгили</a:t>
            </a:r>
            <a:endParaRPr lang="ru-RU" sz="5400" dirty="0">
              <a:solidFill>
                <a:srgbClr val="00B0F0"/>
              </a:solidFill>
            </a:endParaRPr>
          </a:p>
        </p:txBody>
      </p:sp>
    </p:spTree>
    <p:extLst>
      <p:ext uri="{BB962C8B-B14F-4D97-AF65-F5344CB8AC3E}">
        <p14:creationId xmlns:p14="http://schemas.microsoft.com/office/powerpoint/2010/main" val="375376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911" y="116632"/>
            <a:ext cx="8470973" cy="6408712"/>
          </a:xfrm>
          <a:prstGeom prst="rect">
            <a:avLst/>
          </a:prstGeom>
          <a:ln>
            <a:noFill/>
          </a:ln>
          <a:effectLst>
            <a:softEdge rad="112500"/>
          </a:effectLst>
        </p:spPr>
      </p:pic>
      <p:sp>
        <p:nvSpPr>
          <p:cNvPr id="3" name="Прямоугольник 2"/>
          <p:cNvSpPr/>
          <p:nvPr/>
        </p:nvSpPr>
        <p:spPr>
          <a:xfrm>
            <a:off x="1475656" y="1484784"/>
            <a:ext cx="6624736" cy="1200329"/>
          </a:xfrm>
          <a:prstGeom prst="rect">
            <a:avLst/>
          </a:prstGeom>
        </p:spPr>
        <p:txBody>
          <a:bodyPr wrap="square">
            <a:spAutoFit/>
          </a:bodyPr>
          <a:lstStyle/>
          <a:p>
            <a:r>
              <a:rPr lang="ky-KG" sz="7200" dirty="0" smtClean="0"/>
              <a:t>Жаз мезгили</a:t>
            </a:r>
            <a:endParaRPr lang="ru-RU" sz="7200" dirty="0"/>
          </a:p>
        </p:txBody>
      </p:sp>
    </p:spTree>
    <p:extLst>
      <p:ext uri="{BB962C8B-B14F-4D97-AF65-F5344CB8AC3E}">
        <p14:creationId xmlns:p14="http://schemas.microsoft.com/office/powerpoint/2010/main" val="303489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216" y="188640"/>
            <a:ext cx="8488239" cy="6480720"/>
          </a:xfrm>
          <a:prstGeom prst="rect">
            <a:avLst/>
          </a:prstGeom>
          <a:ln>
            <a:noFill/>
          </a:ln>
          <a:effectLst>
            <a:softEdge rad="112500"/>
          </a:effectLst>
        </p:spPr>
      </p:pic>
      <p:sp>
        <p:nvSpPr>
          <p:cNvPr id="3" name="Прямоугольник 2"/>
          <p:cNvSpPr/>
          <p:nvPr/>
        </p:nvSpPr>
        <p:spPr>
          <a:xfrm>
            <a:off x="1835696" y="1124744"/>
            <a:ext cx="6624736" cy="1015663"/>
          </a:xfrm>
          <a:prstGeom prst="rect">
            <a:avLst/>
          </a:prstGeom>
        </p:spPr>
        <p:txBody>
          <a:bodyPr wrap="square">
            <a:spAutoFit/>
          </a:bodyPr>
          <a:lstStyle/>
          <a:p>
            <a:r>
              <a:rPr lang="ky-KG" sz="6000" dirty="0" smtClean="0">
                <a:solidFill>
                  <a:srgbClr val="7030A0"/>
                </a:solidFill>
              </a:rPr>
              <a:t>Жай </a:t>
            </a:r>
            <a:r>
              <a:rPr lang="ky-KG" sz="6000" dirty="0">
                <a:solidFill>
                  <a:srgbClr val="7030A0"/>
                </a:solidFill>
              </a:rPr>
              <a:t>мезгили</a:t>
            </a:r>
            <a:endParaRPr lang="ru-RU" sz="6000" dirty="0">
              <a:solidFill>
                <a:srgbClr val="7030A0"/>
              </a:solidFill>
            </a:endParaRPr>
          </a:p>
        </p:txBody>
      </p:sp>
    </p:spTree>
    <p:extLst>
      <p:ext uri="{BB962C8B-B14F-4D97-AF65-F5344CB8AC3E}">
        <p14:creationId xmlns:p14="http://schemas.microsoft.com/office/powerpoint/2010/main" val="2418393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60648"/>
            <a:ext cx="8223864" cy="6264696"/>
          </a:xfrm>
          <a:prstGeom prst="rect">
            <a:avLst/>
          </a:prstGeom>
          <a:ln>
            <a:noFill/>
          </a:ln>
          <a:effectLst>
            <a:softEdge rad="112500"/>
          </a:effectLst>
        </p:spPr>
      </p:pic>
      <p:sp>
        <p:nvSpPr>
          <p:cNvPr id="3" name="Прямоугольник 2"/>
          <p:cNvSpPr/>
          <p:nvPr/>
        </p:nvSpPr>
        <p:spPr>
          <a:xfrm>
            <a:off x="611560" y="1052736"/>
            <a:ext cx="7128792" cy="1107996"/>
          </a:xfrm>
          <a:prstGeom prst="rect">
            <a:avLst/>
          </a:prstGeom>
        </p:spPr>
        <p:txBody>
          <a:bodyPr wrap="square">
            <a:spAutoFit/>
          </a:bodyPr>
          <a:lstStyle/>
          <a:p>
            <a:r>
              <a:rPr lang="ky-KG" sz="6600" dirty="0" smtClean="0">
                <a:solidFill>
                  <a:srgbClr val="FFFF00"/>
                </a:solidFill>
              </a:rPr>
              <a:t>       Күз </a:t>
            </a:r>
            <a:r>
              <a:rPr lang="ky-KG" sz="6600" dirty="0">
                <a:solidFill>
                  <a:srgbClr val="FFFF00"/>
                </a:solidFill>
              </a:rPr>
              <a:t>мезгили</a:t>
            </a:r>
            <a:endParaRPr lang="ru-RU" sz="6600" dirty="0">
              <a:solidFill>
                <a:srgbClr val="FFFF00"/>
              </a:solidFill>
            </a:endParaRPr>
          </a:p>
        </p:txBody>
      </p:sp>
    </p:spTree>
    <p:extLst>
      <p:ext uri="{BB962C8B-B14F-4D97-AF65-F5344CB8AC3E}">
        <p14:creationId xmlns:p14="http://schemas.microsoft.com/office/powerpoint/2010/main" val="2604525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600"/>
            <a:ext cx="8656623" cy="6755967"/>
          </a:xfrm>
          <a:prstGeom prst="rect">
            <a:avLst/>
          </a:prstGeom>
          <a:ln>
            <a:noFill/>
          </a:ln>
          <a:effectLst>
            <a:softEdge rad="112500"/>
          </a:effectLst>
        </p:spPr>
      </p:pic>
    </p:spTree>
    <p:extLst>
      <p:ext uri="{BB962C8B-B14F-4D97-AF65-F5344CB8AC3E}">
        <p14:creationId xmlns:p14="http://schemas.microsoft.com/office/powerpoint/2010/main" val="247340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72</TotalTime>
  <Words>32</Words>
  <Application>Microsoft Office PowerPoint</Application>
  <PresentationFormat>Экран (4:3)</PresentationFormat>
  <Paragraphs>10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Эркер</vt:lpstr>
      <vt:lpstr>3-класс Кыргыз тили Мугалим: Талипова Г.Н</vt:lpstr>
      <vt:lpstr>Презентация PowerPoint</vt:lpstr>
      <vt:lpstr>Презентация PowerPoint</vt:lpstr>
      <vt:lpstr>Сθзд үк - словарь Бир жылда 4 мезгил бар – В году 4 сезона Бир жылда 12 ай бар – В году 12 месяцев Жаан, жамгыр - дождь Жаан жаап жатат – Идет дождь Кар -снег Кар жаап жатат – Идет снег Шамал -ветер Шамал согуп жатат – Дует ветер Чагылган - молния Чагылган чартылдап жатат - Гремит молния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Туура жообун тапкыла – Найдите правильный ответ 1. Бир жылда канча мезгил бар?       А)Бир жылда бир мезгил бар        Б) бир жылда беш мезгил бар       В) Бир жылда уч мезгил бар        г) бир жылда тθрт мезгил бар 2. Жаз айына кайсылар кирет?        а) жалган куран, чын куран, бугу         Б) аяк оона, тогуздун айы, жетинин айы         В) кулжа, теке, баш оона          г) бештин айы, учтун айы, бирдин айы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3-класс Кыргыз тили</dc:title>
  <dc:creator>Notnik_kg</dc:creator>
  <cp:lastModifiedBy>Notnik_kg</cp:lastModifiedBy>
  <cp:revision>7</cp:revision>
  <dcterms:created xsi:type="dcterms:W3CDTF">2020-04-23T11:13:22Z</dcterms:created>
  <dcterms:modified xsi:type="dcterms:W3CDTF">2020-04-23T12:25:46Z</dcterms:modified>
</cp:coreProperties>
</file>