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2" r:id="rId1"/>
  </p:sldMasterIdLst>
  <p:notesMasterIdLst>
    <p:notesMasterId r:id="rId28"/>
  </p:notesMasterIdLst>
  <p:sldIdLst>
    <p:sldId id="284" r:id="rId2"/>
    <p:sldId id="299" r:id="rId3"/>
    <p:sldId id="256" r:id="rId4"/>
    <p:sldId id="257" r:id="rId5"/>
    <p:sldId id="278" r:id="rId6"/>
    <p:sldId id="266" r:id="rId7"/>
    <p:sldId id="261" r:id="rId8"/>
    <p:sldId id="262" r:id="rId9"/>
    <p:sldId id="279" r:id="rId10"/>
    <p:sldId id="265" r:id="rId11"/>
    <p:sldId id="280" r:id="rId12"/>
    <p:sldId id="281" r:id="rId13"/>
    <p:sldId id="283" r:id="rId14"/>
    <p:sldId id="290" r:id="rId15"/>
    <p:sldId id="292" r:id="rId16"/>
    <p:sldId id="293" r:id="rId17"/>
    <p:sldId id="295" r:id="rId18"/>
    <p:sldId id="294" r:id="rId19"/>
    <p:sldId id="296" r:id="rId20"/>
    <p:sldId id="285" r:id="rId21"/>
    <p:sldId id="298" r:id="rId22"/>
    <p:sldId id="286" r:id="rId23"/>
    <p:sldId id="287" r:id="rId24"/>
    <p:sldId id="288" r:id="rId25"/>
    <p:sldId id="289" r:id="rId26"/>
    <p:sldId id="297"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EDF4362-26B8-4209-96BD-D84F5F1F75C0}">
          <p14:sldIdLst>
            <p14:sldId id="284"/>
            <p14:sldId id="299"/>
            <p14:sldId id="256"/>
            <p14:sldId id="257"/>
            <p14:sldId id="278"/>
            <p14:sldId id="266"/>
            <p14:sldId id="261"/>
            <p14:sldId id="262"/>
            <p14:sldId id="279"/>
            <p14:sldId id="265"/>
            <p14:sldId id="280"/>
            <p14:sldId id="281"/>
            <p14:sldId id="283"/>
            <p14:sldId id="290"/>
            <p14:sldId id="292"/>
            <p14:sldId id="293"/>
            <p14:sldId id="295"/>
            <p14:sldId id="294"/>
            <p14:sldId id="296"/>
            <p14:sldId id="285"/>
            <p14:sldId id="298"/>
            <p14:sldId id="286"/>
            <p14:sldId id="287"/>
            <p14:sldId id="288"/>
            <p14:sldId id="289"/>
            <p14:sldId id="297"/>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2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BF4E0-5216-4790-ADFB-29133EDC678F}" type="datetimeFigureOut">
              <a:rPr lang="ru-RU" smtClean="0"/>
              <a:t>10.09.2021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A75F0-4E72-4928-93FA-71B10B070381}" type="slidenum">
              <a:rPr lang="ru-RU" smtClean="0"/>
              <a:t>‹#›</a:t>
            </a:fld>
            <a:endParaRPr lang="ru-RU"/>
          </a:p>
        </p:txBody>
      </p:sp>
    </p:spTree>
    <p:extLst>
      <p:ext uri="{BB962C8B-B14F-4D97-AF65-F5344CB8AC3E}">
        <p14:creationId xmlns:p14="http://schemas.microsoft.com/office/powerpoint/2010/main" val="894198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1BEF0D-F0BB-DE4B-95CE-6DB70DBA9567}" type="datetimeFigureOut">
              <a:rPr lang="en-US" smtClean="0"/>
              <a:pPr/>
              <a:t>9/10/2021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9726521"/>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C6B4A9-1611-4792-9094-5F34BCA07E0B}" type="datetimeFigureOut">
              <a:rPr lang="en-US" smtClean="0"/>
              <a:t>9/10/2021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5263849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1BEF0D-F0BB-DE4B-95CE-6DB70DBA9567}" type="datetimeFigureOut">
              <a:rPr lang="en-US" smtClean="0"/>
              <a:pPr/>
              <a:t>9/10/2021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8966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Финальный_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05014" y="2868771"/>
            <a:ext cx="8620372" cy="819125"/>
          </a:xfrm>
          <a:prstGeom prst="rect">
            <a:avLst/>
          </a:prstGeom>
          <a:noFill/>
          <a:ln w="76200">
            <a:noFill/>
          </a:ln>
        </p:spPr>
        <p:txBody>
          <a:bodyPr anchor="ctr"/>
          <a:lstStyle>
            <a:lvl1pPr algn="ctr">
              <a:defRPr sz="4500" b="1">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Tree>
    <p:extLst>
      <p:ext uri="{BB962C8B-B14F-4D97-AF65-F5344CB8AC3E}">
        <p14:creationId xmlns:p14="http://schemas.microsoft.com/office/powerpoint/2010/main" val="1531037022"/>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1BEF0D-F0BB-DE4B-95CE-6DB70DBA9567}" type="datetimeFigureOut">
              <a:rPr lang="en-US" smtClean="0"/>
              <a:pPr/>
              <a:t>9/10/2021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27548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61BEF0D-F0BB-DE4B-95CE-6DB70DBA9567}" type="datetimeFigureOut">
              <a:rPr lang="en-US" smtClean="0"/>
              <a:pPr/>
              <a:t>9/10/2021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58309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B712588-04B1-427B-82EE-E8DB90309F08}" type="datetimeFigureOut">
              <a:rPr lang="en-US" smtClean="0"/>
              <a:t>9/10/2021</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6058749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1BEF0D-F0BB-DE4B-95CE-6DB70DBA9567}" type="datetimeFigureOut">
              <a:rPr lang="en-US" smtClean="0"/>
              <a:pPr/>
              <a:t>9/10/2021</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0171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61BEF0D-F0BB-DE4B-95CE-6DB70DBA9567}" type="datetimeFigureOut">
              <a:rPr lang="en-US" smtClean="0"/>
              <a:pPr/>
              <a:t>9/10/2021</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79666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1BEF0D-F0BB-DE4B-95CE-6DB70DBA9567}" type="datetimeFigureOut">
              <a:rPr lang="en-US" smtClean="0"/>
              <a:pPr/>
              <a:t>9/10/2021</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71189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2A54C80-263E-416B-A8E0-580EDEADCBDC}" type="datetimeFigureOut">
              <a:rPr lang="en-US" smtClean="0"/>
              <a:t>9/10/2021</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9861323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61BEF0D-F0BB-DE4B-95CE-6DB70DBA9567}" type="datetimeFigureOut">
              <a:rPr lang="en-US" smtClean="0"/>
              <a:pPr/>
              <a:t>9/10/2021</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3438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9/10/2021</a:t>
            </a:fld>
            <a:endParaRPr lang="en-US"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2190689"/>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 id="2147484384" r:id="rId12"/>
  </p:sldLayoutIdLst>
  <p:transition spd="slow">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ky.wikipedia.org/w/index.php?title=%E2%80%9C%D0%90%D0%B4%D0%B0%D0%BC_%D0%BE%D1%8E%D0%BD%D1%83%D0%BD,_%D0%B0%D0%BA%D1%8B%D0%BB-%D1%8D%D1%81%D0%B8%D0%BD%D0%B8%D0%BD_%D1%8D%D0%BD%D1%86%D0%B8%D0%BA%D0%BB%D0%BE%D0%BF%D0%B5%D0%B4%D0%B8%D1%8F%D1%81%D1%8B%E2%80%9D&amp;action=edit&amp;redlink=1" TargetMode="External"/><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ky.wikipedia.org/w/index.php?title=%E2%80%9C%D0%B3%D0%B0%D0%BD%E2%80%9D,_%E2%80%9C%D0%B4%D0%B0%D0%B9%E2%80%9D&amp;action=edit&amp;redlink=1" TargetMode="External"/><Relationship Id="rId2" Type="http://schemas.openxmlformats.org/officeDocument/2006/relationships/hyperlink" Target="https://ky.wikipedia.org/w/index.php?title=%E2%80%9C%D0%B4%D0%B5%D0%B3%D0%B5%D0%BD%D0%B4%D0%B5%D0%B9%E2%80%9D,_%E2%80%9C%D0%BE%D0%BA%D1%88%D0%BE%D0%B1%D0%BE%D0%B9%E2%80%9D&amp;action=edit&amp;redlink=1" TargetMode="External"/><Relationship Id="rId1" Type="http://schemas.openxmlformats.org/officeDocument/2006/relationships/slideLayout" Target="../slideLayouts/slideLayout12.xml"/><Relationship Id="rId5" Type="http://schemas.openxmlformats.org/officeDocument/2006/relationships/hyperlink" Target="https://ky.wikipedia.org/w/index.php?title=%E2%80%9C%D0%B6%D0%B0%D0%BC%D0%B0%D0%BD_%D1%82%D1%83%D1%83%D0%B3%D0%B0%D0%BD%D0%B4%D0%B0%D0%BD_%D0%B6%D0%B0%D0%BA%D1%88%D1%8B_%D0%BA%D0%BE%D1%88%D1%83%D0%BD%D0%B0_%D3%A9%D1%82%D2%AF%D0%BF%D1%82%D2%AF%D1%80%E2%80%9D&amp;action=edit&amp;redlink=1" TargetMode="External"/><Relationship Id="rId4" Type="http://schemas.openxmlformats.org/officeDocument/2006/relationships/hyperlink" Target="https://ky.wikipedia.org/w/index.php?title=%E2%80%9C%D1%8B%D0%BF%E2%80%9D,_%E2%80%9C%D1%8B%D0%BF%D1%82%D1%8B%D1%80%E2%80%9D&amp;action=edit&amp;redlink=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ky.wikipedia.org/w/index.php?title=%E2%80%9C%D0%94%D0%BE%D1%81_%D1%82%D0%B0%D0%B1%D1%8B%D1%88%D0%B0%D1%82,_%D0%B4%D1%83%D1%88%D0%BC%D0%B0%D0%BD_%D0%BA%D0%B0%D0%B3%D1%8B%D1%88%D0%B0%D1%82%E2%80%9D._%E2%80%9C%D0%90%D1%82%D0%B0%D0%B4%D0%B0%D0%BD_%E2%80%93_%D0%B0%D0%BA%D1%8B%D0%BB,_%D0%B0%D0%BF%D0%B0%D0%B4%D0%B0%D0%BD_%D1%82%D0%B0%D1%80%D0%B1%D0%B8%D1%8F%E2%80%9D&amp;action=edit&amp;redlink=1" TargetMode="External"/><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hyperlink" Target="https://ky.wikipedia.org/w/index.php?title=%E2%80%9C%D0%A2%D0%B8%D0%BB_%E2%80%93_%D0%B0%D0%BA%D1%8B%D0%BB_%D1%82%D0%B0%D1%80%D0%B0%D0%B7%D0%B0%D1%81%D1%8B%E2%80%9D,_%E2%80%9C%D0%9A%D2%AF%D1%87_%D0%B0%D0%BA%D1%8B%D0%BB%D0%B3%D0%B0_%D0%B1%D0%B0%D1%88_%D0%B8%D0%B5%D1%82%E2%80%9D&amp;action=edit&amp;redlink=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media/D1XfCNTXQAA7CYv.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04" y="568412"/>
            <a:ext cx="10519719" cy="5659394"/>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a:spLocks noGrp="1"/>
          </p:cNvSpPr>
          <p:nvPr>
            <p:ph type="ctrTitle"/>
          </p:nvPr>
        </p:nvSpPr>
        <p:spPr>
          <a:xfrm>
            <a:off x="4753232" y="1013254"/>
            <a:ext cx="4885038" cy="1029730"/>
          </a:xfrm>
        </p:spPr>
        <p:txBody>
          <a:bodyPr>
            <a:normAutofit fontScale="90000"/>
          </a:bodyPr>
          <a:lstStyle/>
          <a:p>
            <a:r>
              <a:rPr lang="ky-KG" sz="3100" dirty="0" smtClean="0">
                <a:solidFill>
                  <a:srgbClr val="FF0000"/>
                </a:solidFill>
              </a:rPr>
              <a:t>Сабактын темасы:</a:t>
            </a:r>
            <a:r>
              <a:rPr lang="ky-KG" sz="3100" dirty="0" smtClean="0">
                <a:solidFill>
                  <a:srgbClr val="7030A0"/>
                </a:solidFill>
              </a:rPr>
              <a:t>Кыргыз </a:t>
            </a:r>
            <a:r>
              <a:rPr lang="ky-KG" sz="3900" dirty="0" smtClean="0">
                <a:solidFill>
                  <a:srgbClr val="7030A0"/>
                </a:solidFill>
              </a:rPr>
              <a:t>макал-лакаптары.</a:t>
            </a:r>
            <a:endParaRPr lang="ru-RU" sz="3900" dirty="0">
              <a:solidFill>
                <a:srgbClr val="7030A0"/>
              </a:solidFill>
            </a:endParaRPr>
          </a:p>
        </p:txBody>
      </p:sp>
      <p:sp>
        <p:nvSpPr>
          <p:cNvPr id="9" name="Подзаголовок 2"/>
          <p:cNvSpPr>
            <a:spLocks noGrp="1"/>
          </p:cNvSpPr>
          <p:nvPr>
            <p:ph type="subTitle" idx="1"/>
          </p:nvPr>
        </p:nvSpPr>
        <p:spPr>
          <a:xfrm>
            <a:off x="4992688" y="3006811"/>
            <a:ext cx="4645025" cy="279314"/>
          </a:xfrm>
        </p:spPr>
        <p:txBody>
          <a:bodyPr>
            <a:noAutofit/>
          </a:bodyPr>
          <a:lstStyle/>
          <a:p>
            <a:r>
              <a:rPr lang="ky-KG" sz="2800" b="1" smtClean="0">
                <a:solidFill>
                  <a:srgbClr val="FF0000"/>
                </a:solidFill>
              </a:rPr>
              <a:t>Мугалим:</a:t>
            </a:r>
            <a:r>
              <a:rPr lang="ky-KG" sz="2800" b="1" smtClean="0">
                <a:solidFill>
                  <a:srgbClr val="7030A0"/>
                </a:solidFill>
              </a:rPr>
              <a:t>Нуридин кызы Кадича</a:t>
            </a:r>
            <a:endParaRPr lang="ky-KG" sz="2800" b="1" dirty="0" smtClean="0">
              <a:solidFill>
                <a:srgbClr val="7030A0"/>
              </a:solidFill>
            </a:endParaRPr>
          </a:p>
          <a:p>
            <a:r>
              <a:rPr lang="ky-KG" sz="2800" b="1" dirty="0" smtClean="0">
                <a:solidFill>
                  <a:srgbClr val="7030A0"/>
                </a:solidFill>
              </a:rPr>
              <a:t>Бишкек шаары </a:t>
            </a:r>
            <a:r>
              <a:rPr lang="ky-KG" sz="2800" b="1" dirty="0" smtClean="0">
                <a:solidFill>
                  <a:srgbClr val="7030A0"/>
                </a:solidFill>
              </a:rPr>
              <a:t>№</a:t>
            </a:r>
            <a:r>
              <a:rPr lang="ky-KG" sz="2800" b="1" dirty="0" smtClean="0">
                <a:solidFill>
                  <a:srgbClr val="7030A0"/>
                </a:solidFill>
              </a:rPr>
              <a:t>11 орто мектеби</a:t>
            </a:r>
            <a:endParaRPr lang="ru-RU" sz="2800" b="1" dirty="0">
              <a:solidFill>
                <a:srgbClr val="7030A0"/>
              </a:solidFill>
            </a:endParaRPr>
          </a:p>
        </p:txBody>
      </p:sp>
    </p:spTree>
    <p:extLst>
      <p:ext uri="{BB962C8B-B14F-4D97-AF65-F5344CB8AC3E}">
        <p14:creationId xmlns:p14="http://schemas.microsoft.com/office/powerpoint/2010/main" val="373381660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5016" y="2092411"/>
            <a:ext cx="8690919" cy="1908523"/>
          </a:xfrm>
        </p:spPr>
        <p:txBody>
          <a:bodyPr>
            <a:normAutofit fontScale="90000"/>
          </a:bodyPr>
          <a:lstStyle/>
          <a:p>
            <a:pPr>
              <a:lnSpc>
                <a:spcPct val="107000"/>
              </a:lnSpc>
              <a:spcAft>
                <a:spcPts val="800"/>
              </a:spcAft>
            </a:pP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Элдик эпос,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жомоктордогу</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же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жай</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турмуштагы</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калкка</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аябай</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алынып</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кеткен</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кызыктуу</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окуялар</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каармандардын</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кулк-мүнөзү</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лакапка</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айланып</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кетет</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a:t>
            </a:r>
            <a:r>
              <a:rPr lang="ru-RU" sz="4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4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ru-RU" dirty="0">
              <a:solidFill>
                <a:srgbClr val="002060"/>
              </a:solidFill>
            </a:endParaRPr>
          </a:p>
        </p:txBody>
      </p:sp>
    </p:spTree>
    <p:extLst>
      <p:ext uri="{BB962C8B-B14F-4D97-AF65-F5344CB8AC3E}">
        <p14:creationId xmlns:p14="http://schemas.microsoft.com/office/powerpoint/2010/main" val="298458889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06163" y="189470"/>
            <a:ext cx="8806248" cy="6540843"/>
          </a:xfrm>
        </p:spPr>
        <p:txBody>
          <a:bodyPr>
            <a:noAutofit/>
          </a:bodyPr>
          <a:lstStyle/>
          <a:p>
            <a:r>
              <a:rPr lang="ky-KG" sz="2400" b="1" i="1" dirty="0">
                <a:solidFill>
                  <a:srgbClr val="002060"/>
                </a:solidFill>
                <a:latin typeface="Arial" panose="020B0604020202020204" pitchFamily="34" charset="0"/>
                <a:ea typeface="Calibri" panose="020F0502020204030204" pitchFamily="34" charset="0"/>
              </a:rPr>
              <a:t>Лакап-бул бир окуядан,уламыштан улам эл оозунда калган кеп.М:Илгери бир тентек бала болгон экен.Анын аты Телибай болгон.Мындан улам эл арасында “Телибай тентек” деген лакап калган.Кыргыз тилинде “Таз тарангыча той таркайт”,”Эл дарбыса эшек кошо дарбыйт”деген сыяктуу лакаптар да бар.Дагы бир мисал:Илгери бир Асан деген киши </a:t>
            </a:r>
            <a:r>
              <a:rPr lang="ky-KG" sz="2400" b="1" i="1" dirty="0" smtClean="0">
                <a:solidFill>
                  <a:srgbClr val="002060"/>
                </a:solidFill>
                <a:latin typeface="Arial" panose="020B0604020202020204" pitchFamily="34" charset="0"/>
                <a:ea typeface="Calibri" panose="020F0502020204030204" pitchFamily="34" charset="0"/>
              </a:rPr>
              <a:t>болуптур.Ал </a:t>
            </a:r>
            <a:r>
              <a:rPr lang="ky-KG" sz="2400" b="1" i="1" dirty="0">
                <a:solidFill>
                  <a:srgbClr val="002060"/>
                </a:solidFill>
                <a:latin typeface="Arial" panose="020B0604020202020204" pitchFamily="34" charset="0"/>
                <a:ea typeface="Calibri" panose="020F0502020204030204" pitchFamily="34" charset="0"/>
              </a:rPr>
              <a:t>киши улам бир </a:t>
            </a:r>
            <a:r>
              <a:rPr lang="ky-KG" sz="2400" b="1" i="1" dirty="0" smtClean="0">
                <a:solidFill>
                  <a:srgbClr val="002060"/>
                </a:solidFill>
                <a:latin typeface="Arial" panose="020B0604020202020204" pitchFamily="34" charset="0"/>
                <a:ea typeface="Calibri" panose="020F0502020204030204" pitchFamily="34" charset="0"/>
              </a:rPr>
              <a:t>нерсени  ойлоп </a:t>
            </a:r>
            <a:r>
              <a:rPr lang="ky-KG" sz="2400" b="1" i="1" dirty="0">
                <a:solidFill>
                  <a:srgbClr val="002060"/>
                </a:solidFill>
                <a:latin typeface="Arial" panose="020B0604020202020204" pitchFamily="34" charset="0"/>
                <a:ea typeface="Calibri" panose="020F0502020204030204" pitchFamily="34" charset="0"/>
              </a:rPr>
              <a:t>кайгыра берчү экен</a:t>
            </a:r>
            <a:r>
              <a:rPr lang="ky-KG" sz="2400" b="1" i="1" dirty="0" smtClean="0">
                <a:solidFill>
                  <a:srgbClr val="002060"/>
                </a:solidFill>
                <a:latin typeface="Arial" panose="020B0604020202020204" pitchFamily="34" charset="0"/>
                <a:ea typeface="Calibri" panose="020F0502020204030204" pitchFamily="34" charset="0"/>
              </a:rPr>
              <a:t>.</a:t>
            </a:r>
            <a:br>
              <a:rPr lang="ky-KG" sz="2400" b="1" i="1" dirty="0" smtClean="0">
                <a:solidFill>
                  <a:srgbClr val="002060"/>
                </a:solidFill>
                <a:latin typeface="Arial" panose="020B0604020202020204" pitchFamily="34" charset="0"/>
                <a:ea typeface="Calibri" panose="020F0502020204030204" pitchFamily="34" charset="0"/>
              </a:rPr>
            </a:br>
            <a:r>
              <a:rPr lang="ky-KG" sz="2400" b="1" i="1" dirty="0" smtClean="0">
                <a:solidFill>
                  <a:srgbClr val="002060"/>
                </a:solidFill>
                <a:latin typeface="Georgia" panose="02040502050405020303" pitchFamily="18" charset="0"/>
                <a:ea typeface="Calibri" panose="020F0502020204030204" pitchFamily="34" charset="0"/>
                <a:cs typeface="Times New Roman" panose="02020603050405020304" pitchFamily="18" charset="0"/>
              </a:rPr>
              <a:t>Жылдардын </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бир жылдарында Асан Кайгы жердеген кыргыз жеринде кар калы</a:t>
            </a:r>
            <a:r>
              <a:rPr lang="ky-KG" sz="2400" b="1" i="1" dirty="0">
                <a:solidFill>
                  <a:srgbClr val="002060"/>
                </a:solidFill>
                <a:latin typeface="Cambria" panose="02040503050406030204" pitchFamily="18" charset="0"/>
                <a:ea typeface="Calibri" panose="020F0502020204030204" pitchFamily="34" charset="0"/>
                <a:cs typeface="Cambria" panose="02040503050406030204" pitchFamily="18" charset="0"/>
              </a:rPr>
              <a:t>ң</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жаап</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т</a:t>
            </a:r>
            <a:r>
              <a:rPr lang="ky-KG" sz="2400" b="1" i="1" dirty="0">
                <a:solidFill>
                  <a:srgbClr val="002060"/>
                </a:solidFill>
                <a:latin typeface="Cambria" panose="02040503050406030204" pitchFamily="18" charset="0"/>
                <a:ea typeface="Calibri" panose="020F0502020204030204" pitchFamily="34" charset="0"/>
                <a:cs typeface="Cambria" panose="02040503050406030204" pitchFamily="18" charset="0"/>
              </a:rPr>
              <a:t>ү</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к</a:t>
            </a:r>
            <a:r>
              <a:rPr lang="ky-KG" sz="2400" b="1" i="1" dirty="0">
                <a:solidFill>
                  <a:srgbClr val="002060"/>
                </a:solidFill>
                <a:latin typeface="Cambria" panose="02040503050406030204" pitchFamily="18" charset="0"/>
                <a:ea typeface="Calibri" panose="020F0502020204030204" pitchFamily="34" charset="0"/>
                <a:cs typeface="Cambria" panose="02040503050406030204" pitchFamily="18" charset="0"/>
              </a:rPr>
              <a:t>ү</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рг</a:t>
            </a:r>
            <a:r>
              <a:rPr lang="ky-KG" sz="2400" b="1" i="1" dirty="0">
                <a:solidFill>
                  <a:srgbClr val="002060"/>
                </a:solidFill>
                <a:latin typeface="Cambria" panose="02040503050406030204" pitchFamily="18" charset="0"/>
                <a:ea typeface="Calibri" panose="020F0502020204030204" pitchFamily="34" charset="0"/>
                <a:cs typeface="Cambria" panose="02040503050406030204" pitchFamily="18" charset="0"/>
              </a:rPr>
              <a:t>ө</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н</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т</a:t>
            </a:r>
            <a:r>
              <a:rPr lang="ky-KG" sz="2400" b="1" i="1" dirty="0">
                <a:solidFill>
                  <a:srgbClr val="002060"/>
                </a:solidFill>
                <a:latin typeface="Cambria" panose="02040503050406030204" pitchFamily="18" charset="0"/>
                <a:ea typeface="Calibri" panose="020F0502020204030204" pitchFamily="34" charset="0"/>
                <a:cs typeface="Cambria" panose="02040503050406030204" pitchFamily="18" charset="0"/>
              </a:rPr>
              <a:t>ү</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к</a:t>
            </a:r>
            <a:r>
              <a:rPr lang="ky-KG" sz="2400" b="1" i="1" dirty="0">
                <a:solidFill>
                  <a:srgbClr val="002060"/>
                </a:solidFill>
                <a:latin typeface="Cambria" panose="02040503050406030204" pitchFamily="18" charset="0"/>
                <a:ea typeface="Calibri" panose="020F0502020204030204" pitchFamily="34" charset="0"/>
                <a:cs typeface="Cambria" panose="02040503050406030204" pitchFamily="18" charset="0"/>
              </a:rPr>
              <a:t>ү</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р</a:t>
            </a:r>
            <a:r>
              <a:rPr lang="ky-KG" sz="2400" b="1" i="1" dirty="0">
                <a:solidFill>
                  <a:srgbClr val="002060"/>
                </a:solidFill>
                <a:latin typeface="Cambria" panose="02040503050406030204" pitchFamily="18" charset="0"/>
                <a:ea typeface="Calibri" panose="020F0502020204030204" pitchFamily="34" charset="0"/>
                <a:cs typeface="Cambria" panose="02040503050406030204" pitchFamily="18" charset="0"/>
              </a:rPr>
              <a:t>ү</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к</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жерге</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т</a:t>
            </a:r>
            <a:r>
              <a:rPr lang="ky-KG" sz="2400" b="1" i="1" dirty="0">
                <a:solidFill>
                  <a:srgbClr val="002060"/>
                </a:solidFill>
                <a:latin typeface="Cambria" panose="02040503050406030204" pitchFamily="18" charset="0"/>
                <a:ea typeface="Calibri" panose="020F0502020204030204" pitchFamily="34" charset="0"/>
                <a:cs typeface="Cambria" panose="02040503050406030204" pitchFamily="18" charset="0"/>
              </a:rPr>
              <a:t>ү</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шп</a:t>
            </a:r>
            <a:r>
              <a:rPr lang="ky-KG" sz="2400" b="1" i="1" dirty="0">
                <a:solidFill>
                  <a:srgbClr val="002060"/>
                </a:solidFill>
                <a:latin typeface="Cambria" panose="02040503050406030204" pitchFamily="18" charset="0"/>
                <a:ea typeface="Calibri" panose="020F0502020204030204" pitchFamily="34" charset="0"/>
                <a:cs typeface="Cambria" panose="02040503050406030204" pitchFamily="18" charset="0"/>
              </a:rPr>
              <a:t>ө</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й</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то</a:t>
            </a:r>
            <a:r>
              <a:rPr lang="ky-KG" sz="2400" b="1" i="1" dirty="0">
                <a:solidFill>
                  <a:srgbClr val="002060"/>
                </a:solidFill>
                <a:latin typeface="Cambria" panose="02040503050406030204" pitchFamily="18" charset="0"/>
                <a:ea typeface="Calibri" panose="020F0502020204030204" pitchFamily="34" charset="0"/>
                <a:cs typeface="Cambria" panose="02040503050406030204" pitchFamily="18" charset="0"/>
              </a:rPr>
              <a:t>ң</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гон</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катуу</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суук</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болот</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Ошондо</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Асан</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Кайгы</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адамдарга</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эле</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эмес</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жер</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ж</a:t>
            </a:r>
            <a:r>
              <a:rPr lang="ky-KG" sz="2400" b="1" i="1" dirty="0">
                <a:solidFill>
                  <a:srgbClr val="002060"/>
                </a:solidFill>
                <a:latin typeface="Cambria" panose="02040503050406030204" pitchFamily="18" charset="0"/>
                <a:ea typeface="Calibri" panose="020F0502020204030204" pitchFamily="34" charset="0"/>
                <a:cs typeface="Cambria" panose="02040503050406030204" pitchFamily="18" charset="0"/>
              </a:rPr>
              <a:t>ү</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з</a:t>
            </a:r>
            <a:r>
              <a:rPr lang="ky-KG" sz="2400" b="1" i="1" dirty="0">
                <a:solidFill>
                  <a:srgbClr val="002060"/>
                </a:solidFill>
                <a:latin typeface="Cambria" panose="02040503050406030204" pitchFamily="18" charset="0"/>
                <a:ea typeface="Calibri" panose="020F0502020204030204" pitchFamily="34" charset="0"/>
                <a:cs typeface="Cambria" panose="02040503050406030204" pitchFamily="18" charset="0"/>
              </a:rPr>
              <a:t>ү</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нд</a:t>
            </a:r>
            <a:r>
              <a:rPr lang="ky-KG" sz="2400" b="1" i="1" dirty="0">
                <a:solidFill>
                  <a:srgbClr val="002060"/>
                </a:solidFill>
                <a:latin typeface="Cambria" panose="02040503050406030204" pitchFamily="18" charset="0"/>
                <a:ea typeface="Calibri" panose="020F0502020204030204" pitchFamily="34" charset="0"/>
                <a:cs typeface="Cambria" panose="02040503050406030204" pitchFamily="18" charset="0"/>
              </a:rPr>
              <a:t>ө</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жашаган</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жан</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жаныбарларга</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макулуктарга</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жанын</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ачыта</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мындайча</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ырга</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2400" b="1" i="1" dirty="0">
                <a:solidFill>
                  <a:srgbClr val="002060"/>
                </a:solidFill>
                <a:latin typeface="Georgia" panose="02040502050405020303" pitchFamily="18" charset="0"/>
                <a:ea typeface="Calibri" panose="020F0502020204030204" pitchFamily="34" charset="0"/>
                <a:cs typeface="Georgia" panose="02040502050405020303" pitchFamily="18" charset="0"/>
              </a:rPr>
              <a:t>кошуптур</a:t>
            </a:r>
            <a: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a:t>
            </a:r>
            <a:br>
              <a:rPr lang="ky-KG" sz="24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endParaRPr lang="ru-RU" sz="2400" b="1" i="1" dirty="0">
              <a:solidFill>
                <a:srgbClr val="002060"/>
              </a:solidFill>
            </a:endParaRPr>
          </a:p>
        </p:txBody>
      </p:sp>
      <p:sp>
        <p:nvSpPr>
          <p:cNvPr id="3" name="Подзаголовок 2"/>
          <p:cNvSpPr>
            <a:spLocks noGrp="1"/>
          </p:cNvSpPr>
          <p:nvPr>
            <p:ph type="subTitle" idx="1"/>
          </p:nvPr>
        </p:nvSpPr>
        <p:spPr>
          <a:xfrm>
            <a:off x="1857631" y="6441989"/>
            <a:ext cx="9403492" cy="173681"/>
          </a:xfrm>
        </p:spPr>
        <p:txBody>
          <a:bodyPr>
            <a:normAutofit fontScale="25000" lnSpcReduction="20000"/>
          </a:bodyPr>
          <a:lstStyle/>
          <a:p>
            <a:endParaRPr lang="ru-RU" dirty="0"/>
          </a:p>
        </p:txBody>
      </p:sp>
    </p:spTree>
    <p:extLst>
      <p:ext uri="{BB962C8B-B14F-4D97-AF65-F5344CB8AC3E}">
        <p14:creationId xmlns:p14="http://schemas.microsoft.com/office/powerpoint/2010/main" val="19736417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2" name="Заголовок 1"/>
          <p:cNvSpPr>
            <a:spLocks noGrp="1"/>
          </p:cNvSpPr>
          <p:nvPr>
            <p:ph type="ctrTitle"/>
          </p:nvPr>
        </p:nvSpPr>
        <p:spPr>
          <a:xfrm>
            <a:off x="1355761" y="74141"/>
            <a:ext cx="9532560" cy="6458464"/>
          </a:xfrm>
          <a:ln>
            <a:gradFill>
              <a:gsLst>
                <a:gs pos="0">
                  <a:schemeClr val="accent5">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fontScale="90000"/>
          </a:bodyPr>
          <a:lstStyle/>
          <a:p>
            <a:pPr lvl="0">
              <a:lnSpc>
                <a:spcPct val="107000"/>
              </a:lnSpc>
              <a:spcBef>
                <a:spcPts val="0"/>
              </a:spcBef>
              <a:spcAft>
                <a:spcPts val="800"/>
              </a:spcAft>
            </a:pP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Салган тамы жок,</a:t>
            </a:r>
            <a:b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Кылган камы жок,</a:t>
            </a:r>
            <a:b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Алган даны жок.,</a:t>
            </a:r>
            <a:b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Баккан малы жок,</a:t>
            </a:r>
            <a:b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Мал багарга алы жок,</a:t>
            </a:r>
            <a:b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К</a:t>
            </a:r>
            <a:r>
              <a:rPr lang="ky-KG" sz="1600" b="1" cap="none" spc="80" dirty="0">
                <a:solidFill>
                  <a:srgbClr val="002060"/>
                </a:solidFill>
                <a:latin typeface="Cambria" panose="02040503050406030204" pitchFamily="18" charset="0"/>
                <a:ea typeface="Calibri" panose="020F0502020204030204" pitchFamily="34" charset="0"/>
                <a:cs typeface="Cambria" panose="02040503050406030204" pitchFamily="18" charset="0"/>
              </a:rPr>
              <a:t>ө</a:t>
            </a:r>
            <a:r>
              <a:rPr lang="ky-KG" sz="1600" b="1" cap="none" spc="80" dirty="0">
                <a:solidFill>
                  <a:srgbClr val="002060"/>
                </a:solidFill>
                <a:latin typeface="Georgia" panose="02040502050405020303" pitchFamily="18" charset="0"/>
                <a:ea typeface="Calibri" panose="020F0502020204030204" pitchFamily="34" charset="0"/>
                <a:cs typeface="Georgia" panose="02040502050405020303" pitchFamily="18" charset="0"/>
              </a:rPr>
              <a:t>з</a:t>
            </a:r>
            <a:r>
              <a:rPr lang="ky-KG" sz="1600" b="1" cap="none" spc="80" dirty="0">
                <a:solidFill>
                  <a:srgbClr val="002060"/>
                </a:solidFill>
                <a:latin typeface="Cambria" panose="02040503050406030204" pitchFamily="18" charset="0"/>
                <a:ea typeface="Calibri" panose="020F0502020204030204" pitchFamily="34" charset="0"/>
                <a:cs typeface="Cambria" panose="02040503050406030204" pitchFamily="18" charset="0"/>
              </a:rPr>
              <a:t>ү</a:t>
            </a: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a:t>
            </a:r>
            <a:r>
              <a:rPr lang="ky-KG" sz="1600" b="1" cap="none" spc="80" dirty="0">
                <a:solidFill>
                  <a:srgbClr val="002060"/>
                </a:solidFill>
                <a:latin typeface="Georgia" panose="02040502050405020303" pitchFamily="18" charset="0"/>
                <a:ea typeface="Calibri" panose="020F0502020204030204" pitchFamily="34" charset="0"/>
                <a:cs typeface="Georgia" panose="02040502050405020303" pitchFamily="18" charset="0"/>
              </a:rPr>
              <a:t>башын</a:t>
            </a: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1600" b="1" cap="none" spc="80" dirty="0">
                <a:solidFill>
                  <a:srgbClr val="002060"/>
                </a:solidFill>
                <a:latin typeface="Georgia" panose="02040502050405020303" pitchFamily="18" charset="0"/>
                <a:ea typeface="Calibri" panose="020F0502020204030204" pitchFamily="34" charset="0"/>
                <a:cs typeface="Georgia" panose="02040502050405020303" pitchFamily="18" charset="0"/>
              </a:rPr>
              <a:t>к</a:t>
            </a:r>
            <a:r>
              <a:rPr lang="ky-KG" sz="1600" b="1" cap="none" spc="80" dirty="0">
                <a:solidFill>
                  <a:srgbClr val="002060"/>
                </a:solidFill>
                <a:latin typeface="Cambria" panose="02040503050406030204" pitchFamily="18" charset="0"/>
                <a:ea typeface="Calibri" panose="020F0502020204030204" pitchFamily="34" charset="0"/>
                <a:cs typeface="Cambria" panose="02040503050406030204" pitchFamily="18" charset="0"/>
              </a:rPr>
              <a:t>ө</a:t>
            </a:r>
            <a:r>
              <a:rPr lang="ky-KG" sz="1600" b="1" cap="none" spc="80" dirty="0">
                <a:solidFill>
                  <a:srgbClr val="002060"/>
                </a:solidFill>
                <a:latin typeface="Georgia" panose="02040502050405020303" pitchFamily="18" charset="0"/>
                <a:ea typeface="Calibri" panose="020F0502020204030204" pitchFamily="34" charset="0"/>
                <a:cs typeface="Georgia" panose="02040502050405020303" pitchFamily="18" charset="0"/>
              </a:rPr>
              <a:t>г</a:t>
            </a:r>
            <a:r>
              <a:rPr lang="ky-KG" sz="1600" b="1" cap="none" spc="80" dirty="0">
                <a:solidFill>
                  <a:srgbClr val="002060"/>
                </a:solidFill>
                <a:latin typeface="Cambria" panose="02040503050406030204" pitchFamily="18" charset="0"/>
                <a:ea typeface="Calibri" panose="020F0502020204030204" pitchFamily="34" charset="0"/>
                <a:cs typeface="Cambria" panose="02040503050406030204" pitchFamily="18" charset="0"/>
              </a:rPr>
              <a:t>ө</a:t>
            </a:r>
            <a:r>
              <a:rPr lang="ky-KG" sz="1600" b="1" cap="none" spc="80" dirty="0">
                <a:solidFill>
                  <a:srgbClr val="002060"/>
                </a:solidFill>
                <a:latin typeface="Georgia" panose="02040502050405020303" pitchFamily="18" charset="0"/>
                <a:ea typeface="Calibri" panose="020F0502020204030204" pitchFamily="34" charset="0"/>
                <a:cs typeface="Georgia" panose="02040502050405020303" pitchFamily="18" charset="0"/>
              </a:rPr>
              <a:t>рт</a:t>
            </a:r>
            <a:r>
              <a:rPr lang="ky-KG" sz="1600" b="1" cap="none" spc="80" dirty="0">
                <a:solidFill>
                  <a:srgbClr val="002060"/>
                </a:solidFill>
                <a:latin typeface="Cambria" panose="02040503050406030204" pitchFamily="18" charset="0"/>
                <a:ea typeface="Calibri" panose="020F0502020204030204" pitchFamily="34" charset="0"/>
                <a:cs typeface="Cambria" panose="02040503050406030204" pitchFamily="18" charset="0"/>
              </a:rPr>
              <a:t>ү</a:t>
            </a:r>
            <a:r>
              <a:rPr lang="ky-KG" sz="1600" b="1" cap="none" spc="80" dirty="0">
                <a:solidFill>
                  <a:srgbClr val="002060"/>
                </a:solidFill>
                <a:latin typeface="Georgia" panose="02040502050405020303" pitchFamily="18" charset="0"/>
                <a:ea typeface="Calibri" panose="020F0502020204030204" pitchFamily="34" charset="0"/>
                <a:cs typeface="Georgia" panose="02040502050405020303" pitchFamily="18" charset="0"/>
              </a:rPr>
              <a:t>п</a:t>
            </a: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a:t>
            </a:r>
            <a:b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Баягы к</a:t>
            </a:r>
            <a:r>
              <a:rPr lang="ky-KG" sz="1600" b="1" cap="none" spc="80" dirty="0">
                <a:solidFill>
                  <a:srgbClr val="002060"/>
                </a:solidFill>
                <a:latin typeface="Cambria" panose="02040503050406030204" pitchFamily="18" charset="0"/>
                <a:ea typeface="Calibri" panose="020F0502020204030204" pitchFamily="34" charset="0"/>
                <a:cs typeface="Cambria" panose="02040503050406030204" pitchFamily="18" charset="0"/>
              </a:rPr>
              <a:t>ө</a:t>
            </a:r>
            <a:r>
              <a:rPr lang="ky-KG" sz="1600" b="1" cap="none" spc="80" dirty="0">
                <a:solidFill>
                  <a:srgbClr val="002060"/>
                </a:solidFill>
                <a:latin typeface="Georgia" panose="02040502050405020303" pitchFamily="18" charset="0"/>
                <a:ea typeface="Calibri" panose="020F0502020204030204" pitchFamily="34" charset="0"/>
                <a:cs typeface="Georgia" panose="02040502050405020303" pitchFamily="18" charset="0"/>
              </a:rPr>
              <a:t>г</a:t>
            </a:r>
            <a:r>
              <a:rPr lang="ky-KG" sz="1600" b="1" cap="none" spc="80" dirty="0">
                <a:solidFill>
                  <a:srgbClr val="002060"/>
                </a:solidFill>
                <a:latin typeface="Cambria" panose="02040503050406030204" pitchFamily="18" charset="0"/>
                <a:ea typeface="Calibri" panose="020F0502020204030204" pitchFamily="34" charset="0"/>
                <a:cs typeface="Cambria" panose="02040503050406030204" pitchFamily="18" charset="0"/>
              </a:rPr>
              <a:t>ө</a:t>
            </a:r>
            <a:r>
              <a:rPr lang="ky-KG" sz="1600" b="1" cap="none" spc="80" dirty="0">
                <a:solidFill>
                  <a:srgbClr val="002060"/>
                </a:solidFill>
                <a:latin typeface="Georgia" panose="02040502050405020303" pitchFamily="18" charset="0"/>
                <a:ea typeface="Calibri" panose="020F0502020204030204" pitchFamily="34" charset="0"/>
                <a:cs typeface="Georgia" panose="02040502050405020303" pitchFamily="18" charset="0"/>
              </a:rPr>
              <a:t>н</a:t>
            </a: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1600" b="1" cap="none" spc="80" dirty="0">
                <a:solidFill>
                  <a:srgbClr val="002060"/>
                </a:solidFill>
                <a:latin typeface="Georgia" panose="02040502050405020303" pitchFamily="18" charset="0"/>
                <a:ea typeface="Calibri" panose="020F0502020204030204" pitchFamily="34" charset="0"/>
                <a:cs typeface="Georgia" panose="02040502050405020303" pitchFamily="18" charset="0"/>
              </a:rPr>
              <a:t>байкуш</a:t>
            </a: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1600" b="1" cap="none" spc="80" dirty="0">
                <a:solidFill>
                  <a:srgbClr val="002060"/>
                </a:solidFill>
                <a:latin typeface="Georgia" panose="02040502050405020303" pitchFamily="18" charset="0"/>
                <a:ea typeface="Calibri" panose="020F0502020204030204" pitchFamily="34" charset="0"/>
                <a:cs typeface="Georgia" panose="02040502050405020303" pitchFamily="18" charset="0"/>
              </a:rPr>
              <a:t>кантти</a:t>
            </a: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1600" b="1" cap="none" spc="80" dirty="0">
                <a:solidFill>
                  <a:srgbClr val="002060"/>
                </a:solidFill>
                <a:latin typeface="Georgia" panose="02040502050405020303" pitchFamily="18" charset="0"/>
                <a:ea typeface="Calibri" panose="020F0502020204030204" pitchFamily="34" charset="0"/>
                <a:cs typeface="Georgia" panose="02040502050405020303" pitchFamily="18" charset="0"/>
              </a:rPr>
              <a:t>экен</a:t>
            </a: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a:t>
            </a:r>
            <a:b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Жатаарына жайы жок,</a:t>
            </a:r>
            <a:b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К</a:t>
            </a:r>
            <a:r>
              <a:rPr lang="ky-KG" sz="1600" b="1" cap="none" spc="80" dirty="0">
                <a:solidFill>
                  <a:srgbClr val="002060"/>
                </a:solidFill>
                <a:latin typeface="Cambria" panose="02040503050406030204" pitchFamily="18" charset="0"/>
                <a:ea typeface="Calibri" panose="020F0502020204030204" pitchFamily="34" charset="0"/>
                <a:cs typeface="Cambria" panose="02040503050406030204" pitchFamily="18" charset="0"/>
              </a:rPr>
              <a:t>ө</a:t>
            </a:r>
            <a:r>
              <a:rPr lang="ky-KG" sz="1600" b="1" cap="none" spc="80" dirty="0">
                <a:solidFill>
                  <a:srgbClr val="002060"/>
                </a:solidFill>
                <a:latin typeface="Georgia" panose="02040502050405020303" pitchFamily="18" charset="0"/>
                <a:ea typeface="Calibri" panose="020F0502020204030204" pitchFamily="34" charset="0"/>
                <a:cs typeface="Georgia" panose="02040502050405020303" pitchFamily="18" charset="0"/>
              </a:rPr>
              <a:t>р</a:t>
            </a:r>
            <a:r>
              <a:rPr lang="ky-KG" sz="1600" b="1" cap="none" spc="80" dirty="0">
                <a:solidFill>
                  <a:srgbClr val="002060"/>
                </a:solidFill>
                <a:latin typeface="Cambria" panose="02040503050406030204" pitchFamily="18" charset="0"/>
                <a:ea typeface="Calibri" panose="020F0502020204030204" pitchFamily="34" charset="0"/>
                <a:cs typeface="Cambria" panose="02040503050406030204" pitchFamily="18" charset="0"/>
              </a:rPr>
              <a:t>ө</a:t>
            </a: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1600" b="1" cap="none" spc="80" dirty="0">
                <a:solidFill>
                  <a:srgbClr val="002060"/>
                </a:solidFill>
                <a:latin typeface="Georgia" panose="02040502050405020303" pitchFamily="18" charset="0"/>
                <a:ea typeface="Calibri" panose="020F0502020204030204" pitchFamily="34" charset="0"/>
                <a:cs typeface="Georgia" panose="02040502050405020303" pitchFamily="18" charset="0"/>
              </a:rPr>
              <a:t>турган</a:t>
            </a: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1600" b="1" cap="none" spc="80" dirty="0">
                <a:solidFill>
                  <a:srgbClr val="002060"/>
                </a:solidFill>
                <a:latin typeface="Georgia" panose="02040502050405020303" pitchFamily="18" charset="0"/>
                <a:ea typeface="Calibri" panose="020F0502020204030204" pitchFamily="34" charset="0"/>
                <a:cs typeface="Georgia" panose="02040502050405020303" pitchFamily="18" charset="0"/>
              </a:rPr>
              <a:t>к</a:t>
            </a:r>
            <a:r>
              <a:rPr lang="ky-KG" sz="1600" b="1" cap="none" spc="80" dirty="0">
                <a:solidFill>
                  <a:srgbClr val="002060"/>
                </a:solidFill>
                <a:latin typeface="Cambria" panose="02040503050406030204" pitchFamily="18" charset="0"/>
                <a:ea typeface="Calibri" panose="020F0502020204030204" pitchFamily="34" charset="0"/>
                <a:cs typeface="Cambria" panose="02040503050406030204" pitchFamily="18" charset="0"/>
              </a:rPr>
              <a:t>ө</a:t>
            </a:r>
            <a:r>
              <a:rPr lang="ky-KG" sz="1600" b="1" cap="none" spc="80" dirty="0">
                <a:solidFill>
                  <a:srgbClr val="002060"/>
                </a:solidFill>
                <a:latin typeface="Georgia" panose="02040502050405020303" pitchFamily="18" charset="0"/>
                <a:ea typeface="Calibri" panose="020F0502020204030204" pitchFamily="34" charset="0"/>
                <a:cs typeface="Georgia" panose="02040502050405020303" pitchFamily="18" charset="0"/>
              </a:rPr>
              <a:t>з</a:t>
            </a:r>
            <a:r>
              <a:rPr lang="ky-KG" sz="1600" b="1" cap="none" spc="80" dirty="0">
                <a:solidFill>
                  <a:srgbClr val="002060"/>
                </a:solidFill>
                <a:latin typeface="Cambria" panose="02040503050406030204" pitchFamily="18" charset="0"/>
                <a:ea typeface="Calibri" panose="020F0502020204030204" pitchFamily="34" charset="0"/>
                <a:cs typeface="Cambria" panose="02040503050406030204" pitchFamily="18" charset="0"/>
              </a:rPr>
              <a:t>ү</a:t>
            </a: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1600" b="1" cap="none" spc="80" dirty="0">
                <a:solidFill>
                  <a:srgbClr val="002060"/>
                </a:solidFill>
                <a:latin typeface="Georgia" panose="02040502050405020303" pitchFamily="18" charset="0"/>
                <a:ea typeface="Calibri" panose="020F0502020204030204" pitchFamily="34" charset="0"/>
                <a:cs typeface="Georgia" panose="02040502050405020303" pitchFamily="18" charset="0"/>
              </a:rPr>
              <a:t>жок</a:t>
            </a: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a:t>
            </a:r>
            <a:b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Чымын байкуш кантти экен?</a:t>
            </a:r>
            <a:b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Суукка муздап,</a:t>
            </a:r>
            <a:b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С</a:t>
            </a:r>
            <a:r>
              <a:rPr lang="ky-KG" sz="1600" b="1" cap="none" spc="80" dirty="0">
                <a:solidFill>
                  <a:srgbClr val="002060"/>
                </a:solidFill>
                <a:latin typeface="Cambria" panose="02040503050406030204" pitchFamily="18" charset="0"/>
                <a:ea typeface="Calibri" panose="020F0502020204030204" pitchFamily="34" charset="0"/>
                <a:cs typeface="Cambria" panose="02040503050406030204" pitchFamily="18" charset="0"/>
              </a:rPr>
              <a:t>өө</a:t>
            </a:r>
            <a:r>
              <a:rPr lang="ky-KG" sz="1600" b="1" cap="none" spc="80" dirty="0">
                <a:solidFill>
                  <a:srgbClr val="002060"/>
                </a:solidFill>
                <a:latin typeface="Georgia" panose="02040502050405020303" pitchFamily="18" charset="0"/>
                <a:ea typeface="Calibri" panose="020F0502020204030204" pitchFamily="34" charset="0"/>
                <a:cs typeface="Georgia" panose="02040502050405020303" pitchFamily="18" charset="0"/>
              </a:rPr>
              <a:t>г</a:t>
            </a:r>
            <a:r>
              <a:rPr lang="ky-KG" sz="1600" b="1" cap="none" spc="80" dirty="0">
                <a:solidFill>
                  <a:srgbClr val="002060"/>
                </a:solidFill>
                <a:latin typeface="Cambria" panose="02040503050406030204" pitchFamily="18" charset="0"/>
                <a:ea typeface="Calibri" panose="020F0502020204030204" pitchFamily="34" charset="0"/>
                <a:cs typeface="Cambria" panose="02040503050406030204" pitchFamily="18" charset="0"/>
              </a:rPr>
              <a:t>ү</a:t>
            </a: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1600" b="1" cap="none" spc="80" dirty="0">
                <a:solidFill>
                  <a:srgbClr val="002060"/>
                </a:solidFill>
                <a:latin typeface="Georgia" panose="02040502050405020303" pitchFamily="18" charset="0"/>
                <a:ea typeface="Calibri" panose="020F0502020204030204" pitchFamily="34" charset="0"/>
                <a:cs typeface="Georgia" panose="02040502050405020303" pitchFamily="18" charset="0"/>
              </a:rPr>
              <a:t>сыздап</a:t>
            </a: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a:t>
            </a:r>
            <a:b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Чалбарларын кийе албай,</a:t>
            </a:r>
            <a:b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Чалдар байкуш кантти экен?</a:t>
            </a:r>
            <a:b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Байпактарын кие албай</a:t>
            </a:r>
            <a:b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Балдар байкуш кантти экен?</a:t>
            </a:r>
            <a:b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Келин тил албай,</a:t>
            </a:r>
            <a:b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b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Ж</a:t>
            </a:r>
            <a:r>
              <a:rPr lang="ky-KG" sz="1600" b="1" cap="none" spc="80" dirty="0">
                <a:solidFill>
                  <a:srgbClr val="002060"/>
                </a:solidFill>
                <a:latin typeface="Cambria" panose="02040503050406030204" pitchFamily="18" charset="0"/>
                <a:ea typeface="Calibri" panose="020F0502020204030204" pitchFamily="34" charset="0"/>
                <a:cs typeface="Cambria" panose="02040503050406030204" pitchFamily="18" charset="0"/>
              </a:rPr>
              <a:t>ө</a:t>
            </a:r>
            <a:r>
              <a:rPr lang="ky-KG" sz="1600" b="1" cap="none" spc="80" dirty="0">
                <a:solidFill>
                  <a:srgbClr val="002060"/>
                </a:solidFill>
                <a:latin typeface="Georgia" panose="02040502050405020303" pitchFamily="18" charset="0"/>
                <a:ea typeface="Calibri" panose="020F0502020204030204" pitchFamily="34" charset="0"/>
                <a:cs typeface="Georgia" panose="02040502050405020303" pitchFamily="18" charset="0"/>
              </a:rPr>
              <a:t>н</a:t>
            </a: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1600" b="1" cap="none" spc="80" dirty="0">
                <a:solidFill>
                  <a:srgbClr val="002060"/>
                </a:solidFill>
                <a:latin typeface="Georgia" panose="02040502050405020303" pitchFamily="18" charset="0"/>
                <a:ea typeface="Calibri" panose="020F0502020204030204" pitchFamily="34" charset="0"/>
                <a:cs typeface="Georgia" panose="02040502050405020303" pitchFamily="18" charset="0"/>
              </a:rPr>
              <a:t>басып</a:t>
            </a: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1600" b="1" cap="none" spc="80" dirty="0">
                <a:solidFill>
                  <a:srgbClr val="002060"/>
                </a:solidFill>
                <a:latin typeface="Georgia" panose="02040502050405020303" pitchFamily="18" charset="0"/>
                <a:ea typeface="Calibri" panose="020F0502020204030204" pitchFamily="34" charset="0"/>
                <a:cs typeface="Georgia" panose="02040502050405020303" pitchFamily="18" charset="0"/>
              </a:rPr>
              <a:t>ж</a:t>
            </a:r>
            <a:r>
              <a:rPr lang="ky-KG" sz="1600" b="1" cap="none" spc="80" dirty="0">
                <a:solidFill>
                  <a:srgbClr val="002060"/>
                </a:solidFill>
                <a:latin typeface="Cambria" panose="02040503050406030204" pitchFamily="18" charset="0"/>
                <a:ea typeface="Calibri" panose="020F0502020204030204" pitchFamily="34" charset="0"/>
                <a:cs typeface="Cambria" panose="02040503050406030204" pitchFamily="18" charset="0"/>
              </a:rPr>
              <a:t>ү</a:t>
            </a:r>
            <a:r>
              <a:rPr lang="ky-KG" sz="1600" b="1" cap="none" spc="80" dirty="0">
                <a:solidFill>
                  <a:srgbClr val="002060"/>
                </a:solidFill>
                <a:latin typeface="Georgia" panose="02040502050405020303" pitchFamily="18" charset="0"/>
                <a:ea typeface="Calibri" panose="020F0502020204030204" pitchFamily="34" charset="0"/>
                <a:cs typeface="Georgia" panose="02040502050405020303" pitchFamily="18" charset="0"/>
              </a:rPr>
              <a:t>р</a:t>
            </a:r>
            <a:r>
              <a:rPr lang="ky-KG" sz="1600" b="1" cap="none" spc="80" dirty="0">
                <a:solidFill>
                  <a:srgbClr val="002060"/>
                </a:solidFill>
                <a:latin typeface="Cambria" panose="02040503050406030204" pitchFamily="18" charset="0"/>
                <a:ea typeface="Calibri" panose="020F0502020204030204" pitchFamily="34" charset="0"/>
                <a:cs typeface="Cambria" panose="02040503050406030204" pitchFamily="18" charset="0"/>
              </a:rPr>
              <a:t>ө</a:t>
            </a: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 </a:t>
            </a:r>
            <a:r>
              <a:rPr lang="ky-KG" sz="1600" b="1" cap="none" spc="80" dirty="0">
                <a:solidFill>
                  <a:srgbClr val="002060"/>
                </a:solidFill>
                <a:latin typeface="Georgia" panose="02040502050405020303" pitchFamily="18" charset="0"/>
                <a:ea typeface="Calibri" panose="020F0502020204030204" pitchFamily="34" charset="0"/>
                <a:cs typeface="Georgia" panose="02040502050405020303" pitchFamily="18" charset="0"/>
              </a:rPr>
              <a:t>албай</a:t>
            </a: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a:t>
            </a:r>
            <a:r>
              <a:rPr lang="ru-RU" sz="1600" b="1" cap="none" spc="8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1600" b="1" cap="none" spc="8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ky-KG" sz="1600" b="1" cap="none" spc="80" dirty="0">
                <a:solidFill>
                  <a:srgbClr val="002060"/>
                </a:solidFill>
                <a:latin typeface="Georgia" panose="02040502050405020303" pitchFamily="18" charset="0"/>
                <a:ea typeface="Calibri" panose="020F0502020204030204" pitchFamily="34" charset="0"/>
                <a:cs typeface="Times New Roman" panose="02020603050405020304" pitchFamily="18" charset="0"/>
              </a:rPr>
              <a:t>Кемпир байкуш кантти экен</a:t>
            </a:r>
            <a:r>
              <a:rPr lang="ky-KG" sz="1600" b="1" cap="none" spc="80" dirty="0">
                <a:solidFill>
                  <a:srgbClr val="00B0F0"/>
                </a:solidFill>
                <a:latin typeface="Georgia" panose="02040502050405020303" pitchFamily="18" charset="0"/>
                <a:ea typeface="Calibri" panose="020F0502020204030204" pitchFamily="34" charset="0"/>
                <a:cs typeface="Times New Roman" panose="02020603050405020304" pitchFamily="18" charset="0"/>
              </a:rPr>
              <a:t>?</a:t>
            </a:r>
            <a:r>
              <a:rPr lang="ru-RU" sz="1600" b="1" cap="none" spc="8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r>
            <a:br>
              <a:rPr lang="ru-RU" sz="1600" b="1" cap="none" spc="80" dirty="0">
                <a:solidFill>
                  <a:srgbClr val="00B0F0"/>
                </a:solidFill>
                <a:latin typeface="Calibri" panose="020F0502020204030204" pitchFamily="34" charset="0"/>
                <a:ea typeface="Calibri" panose="020F0502020204030204" pitchFamily="34" charset="0"/>
                <a:cs typeface="Times New Roman" panose="02020603050405020304" pitchFamily="18" charset="0"/>
              </a:rPr>
            </a:br>
            <a:r>
              <a:rPr lang="ky-KG" sz="1600" b="1" cap="none" spc="80" dirty="0">
                <a:solidFill>
                  <a:srgbClr val="00B0F0"/>
                </a:solidFill>
                <a:latin typeface="Arial" panose="020B0604020202020204" pitchFamily="34" charset="0"/>
                <a:ea typeface="Calibri" panose="020F0502020204030204" pitchFamily="34" charset="0"/>
                <a:cs typeface="Times New Roman" panose="02020603050405020304" pitchFamily="18" charset="0"/>
              </a:rPr>
              <a:t> </a:t>
            </a:r>
            <a:r>
              <a:rPr lang="ru-RU" sz="1600" b="1" cap="none" spc="8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r>
            <a:br>
              <a:rPr lang="ru-RU" sz="1600" b="1" cap="none" spc="80" dirty="0">
                <a:solidFill>
                  <a:srgbClr val="00B0F0"/>
                </a:solidFill>
                <a:latin typeface="Calibri" panose="020F0502020204030204" pitchFamily="34" charset="0"/>
                <a:ea typeface="Calibri" panose="020F0502020204030204" pitchFamily="34" charset="0"/>
                <a:cs typeface="Times New Roman" panose="02020603050405020304" pitchFamily="18" charset="0"/>
              </a:rPr>
            </a:br>
            <a:r>
              <a:rPr lang="ky-KG" sz="1600" b="1" cap="none" spc="80" dirty="0">
                <a:solidFill>
                  <a:srgbClr val="002060"/>
                </a:solidFill>
                <a:latin typeface="Arial" panose="020B0604020202020204" pitchFamily="34" charset="0"/>
                <a:ea typeface="Calibri" panose="020F0502020204030204" pitchFamily="34" charset="0"/>
                <a:cs typeface="Times New Roman" panose="02020603050405020304" pitchFamily="18" charset="0"/>
              </a:rPr>
              <a:t>Бул уламыштын негизинде кыргыз эли кейип,кепчий берген адамдарды “Асан кайгы турбайсыңбы” деп коюшат.</a:t>
            </a:r>
            <a:r>
              <a:rPr lang="ru-RU" sz="1600" cap="none" spc="8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1600" cap="none" spc="8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ru-RU" dirty="0">
              <a:solidFill>
                <a:srgbClr val="002060"/>
              </a:solidFill>
            </a:endParaRPr>
          </a:p>
        </p:txBody>
      </p:sp>
      <p:sp>
        <p:nvSpPr>
          <p:cNvPr id="3" name="Подзаголовок 2"/>
          <p:cNvSpPr>
            <a:spLocks noGrp="1"/>
          </p:cNvSpPr>
          <p:nvPr>
            <p:ph type="subTitle" idx="1"/>
          </p:nvPr>
        </p:nvSpPr>
        <p:spPr>
          <a:xfrm>
            <a:off x="1817473" y="1749392"/>
            <a:ext cx="9070848" cy="457201"/>
          </a:xfrm>
        </p:spPr>
        <p:txBody>
          <a:bodyPr>
            <a:noAutofit/>
          </a:bodyPr>
          <a:lstStyle/>
          <a:p>
            <a:pPr>
              <a:lnSpc>
                <a:spcPct val="107000"/>
              </a:lnSpc>
              <a:spcAft>
                <a:spcPts val="800"/>
              </a:spcAft>
            </a:pPr>
            <a:r>
              <a:rPr lang="ky-KG" b="1"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endParaRPr lang="ru-RU"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477187240"/>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Овал 1"/>
          <p:cNvSpPr/>
          <p:nvPr/>
        </p:nvSpPr>
        <p:spPr>
          <a:xfrm>
            <a:off x="4261452" y="2516258"/>
            <a:ext cx="3138616" cy="19276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err="1" smtClean="0">
                <a:ln w="9525">
                  <a:solidFill>
                    <a:schemeClr val="bg1"/>
                  </a:solidFill>
                  <a:prstDash val="solid"/>
                </a:ln>
                <a:solidFill>
                  <a:srgbClr val="7030A0"/>
                </a:solidFill>
                <a:effectLst>
                  <a:outerShdw blurRad="12700" dist="38100" dir="2700000" algn="tl" rotWithShape="0">
                    <a:schemeClr val="bg1">
                      <a:lumMod val="50000"/>
                    </a:schemeClr>
                  </a:outerShdw>
                </a:effectLst>
              </a:rPr>
              <a:t>Макалдар</a:t>
            </a:r>
            <a:r>
              <a:rPr lang="ru-RU" sz="3200" b="1" dirty="0" smtClean="0">
                <a:ln w="9525">
                  <a:solidFill>
                    <a:schemeClr val="bg1"/>
                  </a:solidFill>
                  <a:prstDash val="solid"/>
                </a:ln>
                <a:solidFill>
                  <a:srgbClr val="7030A0"/>
                </a:solidFill>
                <a:effectLst>
                  <a:outerShdw blurRad="12700" dist="38100" dir="2700000" algn="tl" rotWithShape="0">
                    <a:schemeClr val="bg1">
                      <a:lumMod val="50000"/>
                    </a:schemeClr>
                  </a:outerShdw>
                </a:effectLst>
              </a:rPr>
              <a:t> </a:t>
            </a:r>
            <a:endParaRPr lang="ru-RU" sz="3200" b="1" dirty="0">
              <a:ln w="9525">
                <a:solidFill>
                  <a:schemeClr val="bg1"/>
                </a:solidFill>
                <a:prstDash val="solid"/>
              </a:ln>
              <a:solidFill>
                <a:srgbClr val="7030A0"/>
              </a:solidFill>
              <a:effectLst>
                <a:outerShdw blurRad="12700" dist="38100" dir="2700000" algn="tl" rotWithShape="0">
                  <a:schemeClr val="bg1">
                    <a:lumMod val="50000"/>
                  </a:schemeClr>
                </a:outerShdw>
              </a:effectLst>
            </a:endParaRPr>
          </a:p>
        </p:txBody>
      </p:sp>
      <p:sp>
        <p:nvSpPr>
          <p:cNvPr id="3" name="Стрелка вверх 2"/>
          <p:cNvSpPr/>
          <p:nvPr/>
        </p:nvSpPr>
        <p:spPr>
          <a:xfrm rot="17740838">
            <a:off x="3569616" y="2081001"/>
            <a:ext cx="484632" cy="978408"/>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блако 3"/>
          <p:cNvSpPr/>
          <p:nvPr/>
        </p:nvSpPr>
        <p:spPr>
          <a:xfrm>
            <a:off x="645437" y="1164872"/>
            <a:ext cx="2636108" cy="1425146"/>
          </a:xfrm>
          <a:prstGeom prst="cloud">
            <a:avLst/>
          </a:prstGeom>
          <a:solidFill>
            <a:schemeClr val="bg1"/>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07000"/>
              </a:lnSpc>
              <a:spcAft>
                <a:spcPts val="800"/>
              </a:spcAft>
            </a:pPr>
            <a:r>
              <a:rPr lang="ky-KG" sz="2800" b="1" i="1" dirty="0">
                <a:ln w="9525">
                  <a:solidFill>
                    <a:schemeClr val="bg1"/>
                  </a:solidFill>
                  <a:prstDash val="solid"/>
                </a:ln>
                <a:solidFill>
                  <a:srgbClr val="7030A0"/>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Кыз жөнүндө</a:t>
            </a:r>
            <a:endParaRPr lang="ru-RU" sz="2800" b="1" i="1" dirty="0">
              <a:ln w="9525">
                <a:solidFill>
                  <a:schemeClr val="bg1"/>
                </a:solidFill>
                <a:prstDash val="solid"/>
              </a:ln>
              <a:solidFill>
                <a:srgbClr val="7030A0"/>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Стрелка влево 4"/>
          <p:cNvSpPr/>
          <p:nvPr/>
        </p:nvSpPr>
        <p:spPr>
          <a:xfrm rot="8228263">
            <a:off x="7079304" y="2132593"/>
            <a:ext cx="963585" cy="543697"/>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блако 5"/>
          <p:cNvSpPr/>
          <p:nvPr/>
        </p:nvSpPr>
        <p:spPr>
          <a:xfrm>
            <a:off x="8269892" y="779363"/>
            <a:ext cx="2586682" cy="1359243"/>
          </a:xfrm>
          <a:prstGeom prst="cloud">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pPr>
            <a:r>
              <a:rPr lang="ky-KG" sz="2800" b="1" i="1" dirty="0" smtClean="0">
                <a:ln w="9525">
                  <a:solidFill>
                    <a:schemeClr val="bg1"/>
                  </a:solidFill>
                  <a:prstDash val="solid"/>
                </a:ln>
                <a:solidFill>
                  <a:srgbClr val="7030A0"/>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Мекен жөнүндө</a:t>
            </a:r>
            <a:endParaRPr lang="ru-RU" sz="2800" b="1" i="1" dirty="0">
              <a:ln w="9525">
                <a:solidFill>
                  <a:schemeClr val="bg1"/>
                </a:solidFill>
                <a:prstDash val="solid"/>
              </a:ln>
              <a:solidFill>
                <a:srgbClr val="7030A0"/>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Стрелка вверх 6"/>
          <p:cNvSpPr/>
          <p:nvPr/>
        </p:nvSpPr>
        <p:spPr>
          <a:xfrm>
            <a:off x="5610667" y="1426033"/>
            <a:ext cx="484632" cy="978408"/>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блако 7"/>
          <p:cNvSpPr/>
          <p:nvPr/>
        </p:nvSpPr>
        <p:spPr>
          <a:xfrm>
            <a:off x="4777945" y="167748"/>
            <a:ext cx="2150076" cy="1112108"/>
          </a:xfrm>
          <a:prstGeom prst="cloud">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ky-KG" sz="2400" b="1" i="1" dirty="0" smtClean="0">
                <a:ln w="9525">
                  <a:solidFill>
                    <a:schemeClr val="bg1"/>
                  </a:solidFill>
                  <a:prstDash val="solid"/>
                </a:ln>
                <a:solidFill>
                  <a:srgbClr val="7030A0"/>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Ата-Эне жөнүндө</a:t>
            </a:r>
            <a:endParaRPr lang="ru-RU" sz="2400" b="1" i="1" dirty="0">
              <a:ln w="9525">
                <a:solidFill>
                  <a:schemeClr val="bg1"/>
                </a:solidFill>
                <a:prstDash val="solid"/>
              </a:ln>
              <a:solidFill>
                <a:srgbClr val="7030A0"/>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Облако 8"/>
          <p:cNvSpPr/>
          <p:nvPr/>
        </p:nvSpPr>
        <p:spPr>
          <a:xfrm rot="10800000" flipH="1" flipV="1">
            <a:off x="302049" y="4275256"/>
            <a:ext cx="2639273" cy="1622853"/>
          </a:xfrm>
          <a:prstGeom prst="cloud">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pPr>
            <a:r>
              <a:rPr lang="ky-KG" sz="2800" b="1" i="1" dirty="0" smtClean="0">
                <a:ln w="9525">
                  <a:solidFill>
                    <a:schemeClr val="bg1"/>
                  </a:solidFill>
                  <a:prstDash val="solid"/>
                </a:ln>
                <a:solidFill>
                  <a:srgbClr val="7030A0"/>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Тарбия жөнүндө</a:t>
            </a:r>
            <a:endParaRPr lang="ru-RU" sz="2800" b="1" i="1" dirty="0">
              <a:ln w="9525">
                <a:solidFill>
                  <a:schemeClr val="bg1"/>
                </a:solidFill>
                <a:prstDash val="solid"/>
              </a:ln>
              <a:solidFill>
                <a:srgbClr val="7030A0"/>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Стрелка вниз 10"/>
          <p:cNvSpPr/>
          <p:nvPr/>
        </p:nvSpPr>
        <p:spPr>
          <a:xfrm>
            <a:off x="5618204" y="4534158"/>
            <a:ext cx="484632" cy="79083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блако 11"/>
          <p:cNvSpPr/>
          <p:nvPr/>
        </p:nvSpPr>
        <p:spPr>
          <a:xfrm>
            <a:off x="4489540" y="5356429"/>
            <a:ext cx="3211518" cy="1423028"/>
          </a:xfrm>
          <a:prstGeom prst="cloud">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pPr>
            <a:r>
              <a:rPr lang="ky-KG" sz="3200" b="1" i="1" dirty="0" smtClean="0">
                <a:ln w="9525">
                  <a:solidFill>
                    <a:schemeClr val="bg1"/>
                  </a:solidFill>
                  <a:prstDash val="solid"/>
                </a:ln>
                <a:solidFill>
                  <a:srgbClr val="7030A0"/>
                </a:solidFill>
                <a:effectLst>
                  <a:outerShdw blurRad="12700" dist="38100" dir="2700000" algn="tl" rotWithShape="0">
                    <a:schemeClr val="bg1">
                      <a:lumMod val="50000"/>
                    </a:schemeClr>
                  </a:outerShdw>
                </a:effectLst>
              </a:rPr>
              <a:t>Билим </a:t>
            </a:r>
            <a:r>
              <a:rPr lang="ky-KG" sz="3200" b="1" i="1" dirty="0" smtClean="0">
                <a:ln w="9525">
                  <a:solidFill>
                    <a:schemeClr val="bg1"/>
                  </a:solidFill>
                  <a:prstDash val="solid"/>
                </a:ln>
                <a:solidFill>
                  <a:srgbClr val="7030A0"/>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жөнүндө</a:t>
            </a:r>
            <a:endParaRPr lang="ru-RU" sz="3200" b="1" i="1" dirty="0">
              <a:ln w="9525">
                <a:solidFill>
                  <a:schemeClr val="bg1"/>
                </a:solidFill>
                <a:prstDash val="solid"/>
              </a:ln>
              <a:solidFill>
                <a:srgbClr val="7030A0"/>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algn="ctr"/>
            <a:r>
              <a:rPr lang="ky-KG" dirty="0" smtClean="0">
                <a:solidFill>
                  <a:srgbClr val="00B0F0"/>
                </a:solidFill>
              </a:rPr>
              <a:t> </a:t>
            </a:r>
            <a:endParaRPr lang="ru-RU" dirty="0">
              <a:solidFill>
                <a:srgbClr val="00B0F0"/>
              </a:solidFill>
            </a:endParaRPr>
          </a:p>
        </p:txBody>
      </p:sp>
      <p:sp>
        <p:nvSpPr>
          <p:cNvPr id="13" name="Стрелка влево 12"/>
          <p:cNvSpPr/>
          <p:nvPr/>
        </p:nvSpPr>
        <p:spPr>
          <a:xfrm rot="19958323">
            <a:off x="3226287" y="4079389"/>
            <a:ext cx="978408" cy="484632"/>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rot="1034065">
            <a:off x="7377930" y="3978018"/>
            <a:ext cx="978408" cy="4846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блако 14"/>
          <p:cNvSpPr/>
          <p:nvPr/>
        </p:nvSpPr>
        <p:spPr>
          <a:xfrm>
            <a:off x="8756937" y="3980437"/>
            <a:ext cx="2887367" cy="1562628"/>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pPr>
            <a:r>
              <a:rPr lang="ky-KG" sz="2400" b="1" i="1" dirty="0" smtClean="0">
                <a:ln w="9525">
                  <a:solidFill>
                    <a:schemeClr val="bg1"/>
                  </a:solidFill>
                  <a:prstDash val="solid"/>
                </a:ln>
                <a:solidFill>
                  <a:srgbClr val="7030A0"/>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Адамдын сапаттары жөнүндө</a:t>
            </a:r>
            <a:endParaRPr lang="ru-RU" sz="2400" b="1" i="1" dirty="0">
              <a:ln w="9525">
                <a:solidFill>
                  <a:schemeClr val="bg1"/>
                </a:solidFill>
                <a:prstDash val="solid"/>
              </a:ln>
              <a:solidFill>
                <a:srgbClr val="7030A0"/>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985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0"/>
              </a:schemeClr>
            </a:gs>
            <a:gs pos="13500">
              <a:schemeClr val="accent1">
                <a:lumMod val="60000"/>
                <a:lumOff val="40000"/>
              </a:schemeClr>
            </a:gs>
            <a:gs pos="36000">
              <a:schemeClr val="accent1">
                <a:lumMod val="40000"/>
                <a:lumOff val="60000"/>
              </a:schemeClr>
            </a:gs>
            <a:gs pos="79000">
              <a:schemeClr val="accent6">
                <a:lumMod val="75000"/>
              </a:schemeClr>
            </a:gs>
            <a:gs pos="62000">
              <a:schemeClr val="accent1">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9372" y="547234"/>
            <a:ext cx="8491407" cy="1320800"/>
          </a:xfrm>
        </p:spPr>
        <p:txBody>
          <a:bodyPr/>
          <a:lstStyle/>
          <a:p>
            <a:r>
              <a:rPr lang="ky-KG" dirty="0" smtClean="0">
                <a:solidFill>
                  <a:srgbClr val="7030A0"/>
                </a:solidFill>
              </a:rPr>
              <a:t>Мекен жөнүндө макалдар.</a:t>
            </a:r>
            <a:endParaRPr lang="ru-RU" dirty="0">
              <a:solidFill>
                <a:srgbClr val="7030A0"/>
              </a:solidFill>
            </a:endParaRPr>
          </a:p>
        </p:txBody>
      </p:sp>
      <p:sp>
        <p:nvSpPr>
          <p:cNvPr id="3" name="Текст 2"/>
          <p:cNvSpPr>
            <a:spLocks noGrp="1"/>
          </p:cNvSpPr>
          <p:nvPr>
            <p:ph type="body" idx="1"/>
          </p:nvPr>
        </p:nvSpPr>
        <p:spPr>
          <a:xfrm>
            <a:off x="675788" y="2363382"/>
            <a:ext cx="4185623" cy="576262"/>
          </a:xfrm>
        </p:spPr>
        <p:txBody>
          <a:bodyPr>
            <a:normAutofit fontScale="92500" lnSpcReduction="20000"/>
          </a:bodyPr>
          <a:lstStyle/>
          <a:p>
            <a:r>
              <a:rPr lang="ky-KG" dirty="0" smtClean="0"/>
              <a:t>Туулган жердин топурагы алтын.</a:t>
            </a:r>
            <a:endParaRPr lang="ru-RU" dirty="0"/>
          </a:p>
        </p:txBody>
      </p:sp>
      <p:pic>
        <p:nvPicPr>
          <p:cNvPr id="7" name="Объект 6"/>
          <p:cNvPicPr>
            <a:picLocks noGrp="1" noChangeAspect="1"/>
          </p:cNvPicPr>
          <p:nvPr>
            <p:ph sz="half" idx="2"/>
          </p:nvPr>
        </p:nvPicPr>
        <p:blipFill>
          <a:blip r:embed="rId2"/>
          <a:stretch>
            <a:fillRect/>
          </a:stretch>
        </p:blipFill>
        <p:spPr>
          <a:xfrm>
            <a:off x="379428" y="3079659"/>
            <a:ext cx="4481983" cy="3429000"/>
          </a:xfrm>
          <a:prstGeom prst="rect">
            <a:avLst/>
          </a:prstGeom>
        </p:spPr>
      </p:pic>
      <p:sp>
        <p:nvSpPr>
          <p:cNvPr id="5" name="Текст 4"/>
          <p:cNvSpPr>
            <a:spLocks noGrp="1"/>
          </p:cNvSpPr>
          <p:nvPr>
            <p:ph type="body" sz="quarter" idx="3"/>
          </p:nvPr>
        </p:nvSpPr>
        <p:spPr>
          <a:xfrm>
            <a:off x="6025075" y="2459635"/>
            <a:ext cx="4185618" cy="576262"/>
          </a:xfrm>
        </p:spPr>
        <p:txBody>
          <a:bodyPr>
            <a:normAutofit fontScale="92500" lnSpcReduction="20000"/>
          </a:bodyPr>
          <a:lstStyle/>
          <a:p>
            <a:r>
              <a:rPr lang="ky-KG" dirty="0" smtClean="0"/>
              <a:t>Мекенди сыйлабагандан сый күтпө.</a:t>
            </a:r>
            <a:endParaRPr lang="ru-RU" dirty="0"/>
          </a:p>
        </p:txBody>
      </p:sp>
      <p:pic>
        <p:nvPicPr>
          <p:cNvPr id="8" name="Объект 7"/>
          <p:cNvPicPr>
            <a:picLocks noGrp="1" noChangeAspect="1"/>
          </p:cNvPicPr>
          <p:nvPr>
            <p:ph sz="quarter" idx="4"/>
          </p:nvPr>
        </p:nvPicPr>
        <p:blipFill>
          <a:blip r:embed="rId3"/>
          <a:stretch>
            <a:fillRect/>
          </a:stretch>
        </p:blipFill>
        <p:spPr>
          <a:xfrm>
            <a:off x="5950572" y="3079659"/>
            <a:ext cx="4572000" cy="3429000"/>
          </a:xfrm>
          <a:prstGeom prst="rect">
            <a:avLst/>
          </a:prstGeom>
        </p:spPr>
      </p:pic>
    </p:spTree>
    <p:extLst>
      <p:ext uri="{BB962C8B-B14F-4D97-AF65-F5344CB8AC3E}">
        <p14:creationId xmlns:p14="http://schemas.microsoft.com/office/powerpoint/2010/main" val="4029724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8000">
              <a:schemeClr val="accent6">
                <a:lumMod val="60000"/>
                <a:lumOff val="40000"/>
              </a:schemeClr>
            </a:gs>
            <a:gs pos="62000">
              <a:schemeClr val="accent6">
                <a:lumMod val="20000"/>
                <a:lumOff val="80000"/>
              </a:schemeClr>
            </a:gs>
            <a:gs pos="89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6577" y="462152"/>
            <a:ext cx="8596668" cy="1320800"/>
          </a:xfrm>
        </p:spPr>
        <p:txBody>
          <a:bodyPr/>
          <a:lstStyle/>
          <a:p>
            <a:r>
              <a:rPr lang="ky-KG" dirty="0" smtClean="0">
                <a:solidFill>
                  <a:srgbClr val="7030A0"/>
                </a:solidFill>
              </a:rPr>
              <a:t>Кыз жөнүндө макалдар.</a:t>
            </a:r>
            <a:endParaRPr lang="ru-RU" dirty="0">
              <a:solidFill>
                <a:srgbClr val="7030A0"/>
              </a:solidFill>
            </a:endParaRPr>
          </a:p>
        </p:txBody>
      </p:sp>
      <p:sp>
        <p:nvSpPr>
          <p:cNvPr id="3" name="Текст 2"/>
          <p:cNvSpPr>
            <a:spLocks noGrp="1"/>
          </p:cNvSpPr>
          <p:nvPr>
            <p:ph type="body" idx="1"/>
          </p:nvPr>
        </p:nvSpPr>
        <p:spPr>
          <a:xfrm>
            <a:off x="585129" y="2160983"/>
            <a:ext cx="4185623" cy="576262"/>
          </a:xfrm>
        </p:spPr>
        <p:txBody>
          <a:bodyPr/>
          <a:lstStyle/>
          <a:p>
            <a:r>
              <a:rPr lang="ky-KG" dirty="0" smtClean="0"/>
              <a:t>Кыздын кырк чачы улуу.</a:t>
            </a:r>
            <a:endParaRPr lang="ru-RU" dirty="0"/>
          </a:p>
        </p:txBody>
      </p:sp>
      <p:pic>
        <p:nvPicPr>
          <p:cNvPr id="7" name="Объект 6"/>
          <p:cNvPicPr>
            <a:picLocks noGrp="1" noChangeAspect="1"/>
          </p:cNvPicPr>
          <p:nvPr>
            <p:ph sz="half" idx="2"/>
          </p:nvPr>
        </p:nvPicPr>
        <p:blipFill>
          <a:blip r:embed="rId2"/>
          <a:stretch>
            <a:fillRect/>
          </a:stretch>
        </p:blipFill>
        <p:spPr>
          <a:xfrm>
            <a:off x="839788" y="3054331"/>
            <a:ext cx="5157787" cy="2586076"/>
          </a:xfrm>
          <a:prstGeom prst="rect">
            <a:avLst/>
          </a:prstGeom>
        </p:spPr>
      </p:pic>
      <p:sp>
        <p:nvSpPr>
          <p:cNvPr id="5" name="Текст 4"/>
          <p:cNvSpPr>
            <a:spLocks noGrp="1"/>
          </p:cNvSpPr>
          <p:nvPr>
            <p:ph type="body" sz="quarter" idx="3"/>
          </p:nvPr>
        </p:nvSpPr>
        <p:spPr/>
        <p:txBody>
          <a:bodyPr/>
          <a:lstStyle/>
          <a:p>
            <a:r>
              <a:rPr lang="ky-KG" dirty="0" smtClean="0"/>
              <a:t>Кызга кырк үйдөн тыюу.</a:t>
            </a:r>
            <a:endParaRPr lang="ru-RU" dirty="0"/>
          </a:p>
        </p:txBody>
      </p:sp>
      <p:sp>
        <p:nvSpPr>
          <p:cNvPr id="6" name="Объект 5"/>
          <p:cNvSpPr>
            <a:spLocks noGrp="1"/>
          </p:cNvSpPr>
          <p:nvPr>
            <p:ph sz="quarter" idx="4"/>
          </p:nvPr>
        </p:nvSpPr>
        <p:spPr/>
        <p:txBody>
          <a:bodyPr/>
          <a:lstStyle/>
          <a:p>
            <a:pPr marL="0" indent="0">
              <a:buNone/>
            </a:pPr>
            <a:r>
              <a:rPr lang="ky-KG" dirty="0" smtClean="0"/>
              <a:t>  </a:t>
            </a:r>
            <a:endParaRPr lang="ru-RU" dirty="0"/>
          </a:p>
        </p:txBody>
      </p:sp>
      <p:pic>
        <p:nvPicPr>
          <p:cNvPr id="8" name="Рисунок 7"/>
          <p:cNvPicPr>
            <a:picLocks noChangeAspect="1"/>
          </p:cNvPicPr>
          <p:nvPr/>
        </p:nvPicPr>
        <p:blipFill>
          <a:blip r:embed="rId3"/>
          <a:stretch>
            <a:fillRect/>
          </a:stretch>
        </p:blipFill>
        <p:spPr>
          <a:xfrm>
            <a:off x="6096000" y="3054331"/>
            <a:ext cx="5025080" cy="2586076"/>
          </a:xfrm>
          <a:prstGeom prst="rect">
            <a:avLst/>
          </a:prstGeom>
        </p:spPr>
      </p:pic>
    </p:spTree>
    <p:extLst>
      <p:ext uri="{BB962C8B-B14F-4D97-AF65-F5344CB8AC3E}">
        <p14:creationId xmlns:p14="http://schemas.microsoft.com/office/powerpoint/2010/main" val="2798731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y-KG" dirty="0" smtClean="0">
                <a:solidFill>
                  <a:srgbClr val="7030A0"/>
                </a:solidFill>
              </a:rPr>
              <a:t>Тарбия жөнүндө макалдар.</a:t>
            </a:r>
            <a:endParaRPr lang="ru-RU" dirty="0">
              <a:solidFill>
                <a:srgbClr val="7030A0"/>
              </a:solidFill>
            </a:endParaRPr>
          </a:p>
        </p:txBody>
      </p:sp>
      <p:sp>
        <p:nvSpPr>
          <p:cNvPr id="3" name="Текст 2"/>
          <p:cNvSpPr>
            <a:spLocks noGrp="1"/>
          </p:cNvSpPr>
          <p:nvPr>
            <p:ph type="body" idx="1"/>
          </p:nvPr>
        </p:nvSpPr>
        <p:spPr>
          <a:xfrm>
            <a:off x="676275" y="1326292"/>
            <a:ext cx="4185623" cy="1699084"/>
          </a:xfrm>
        </p:spPr>
        <p:txBody>
          <a:bodyPr/>
          <a:lstStyle/>
          <a:p>
            <a:r>
              <a:rPr lang="ky-KG" dirty="0" smtClean="0"/>
              <a:t>Жакшы кыз жакадагы кундуз</a:t>
            </a:r>
            <a:r>
              <a:rPr lang="en-US" dirty="0" smtClean="0"/>
              <a:t>,</a:t>
            </a:r>
            <a:endParaRPr lang="ky-KG" dirty="0" smtClean="0"/>
          </a:p>
          <a:p>
            <a:r>
              <a:rPr lang="ky-KG" dirty="0"/>
              <a:t>Ж</a:t>
            </a:r>
            <a:r>
              <a:rPr lang="ky-KG" dirty="0" smtClean="0"/>
              <a:t>акшы уул асмандагы жылдыз.</a:t>
            </a:r>
          </a:p>
        </p:txBody>
      </p:sp>
      <p:pic>
        <p:nvPicPr>
          <p:cNvPr id="7" name="Объект 6"/>
          <p:cNvPicPr>
            <a:picLocks noGrp="1" noChangeAspect="1"/>
          </p:cNvPicPr>
          <p:nvPr>
            <p:ph sz="half" idx="2"/>
          </p:nvPr>
        </p:nvPicPr>
        <p:blipFill>
          <a:blip r:embed="rId3"/>
          <a:stretch>
            <a:fillRect/>
          </a:stretch>
        </p:blipFill>
        <p:spPr>
          <a:xfrm>
            <a:off x="594560" y="3142942"/>
            <a:ext cx="5035732" cy="3371380"/>
          </a:xfrm>
          <a:prstGeom prst="rect">
            <a:avLst/>
          </a:prstGeom>
        </p:spPr>
      </p:pic>
      <p:sp>
        <p:nvSpPr>
          <p:cNvPr id="5" name="Текст 4"/>
          <p:cNvSpPr>
            <a:spLocks noGrp="1"/>
          </p:cNvSpPr>
          <p:nvPr>
            <p:ph type="body" sz="quarter" idx="3"/>
          </p:nvPr>
        </p:nvSpPr>
        <p:spPr>
          <a:xfrm>
            <a:off x="6507356" y="1448299"/>
            <a:ext cx="4185618" cy="1163818"/>
          </a:xfrm>
        </p:spPr>
        <p:txBody>
          <a:bodyPr/>
          <a:lstStyle/>
          <a:p>
            <a:r>
              <a:rPr lang="ky-KG" dirty="0" smtClean="0"/>
              <a:t>Эшигин көрүп төрүнө өт,</a:t>
            </a:r>
          </a:p>
          <a:p>
            <a:r>
              <a:rPr lang="ky-KG" dirty="0" smtClean="0"/>
              <a:t>Энесин көрүп кызын ал.</a:t>
            </a:r>
            <a:endParaRPr lang="ru-RU" dirty="0"/>
          </a:p>
        </p:txBody>
      </p:sp>
      <p:pic>
        <p:nvPicPr>
          <p:cNvPr id="9" name="Объект 8"/>
          <p:cNvPicPr>
            <a:picLocks noGrp="1" noChangeAspect="1"/>
          </p:cNvPicPr>
          <p:nvPr>
            <p:ph sz="quarter" idx="4"/>
          </p:nvPr>
        </p:nvPicPr>
        <p:blipFill>
          <a:blip r:embed="rId4"/>
          <a:stretch>
            <a:fillRect/>
          </a:stretch>
        </p:blipFill>
        <p:spPr>
          <a:xfrm>
            <a:off x="6008571" y="3142942"/>
            <a:ext cx="5183188" cy="3371380"/>
          </a:xfrm>
          <a:prstGeom prst="rect">
            <a:avLst/>
          </a:prstGeom>
        </p:spPr>
      </p:pic>
    </p:spTree>
    <p:extLst>
      <p:ext uri="{BB962C8B-B14F-4D97-AF65-F5344CB8AC3E}">
        <p14:creationId xmlns:p14="http://schemas.microsoft.com/office/powerpoint/2010/main" val="248024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20000">
              <a:srgbClr val="B5CEEA"/>
            </a:gs>
            <a:gs pos="0">
              <a:schemeClr val="accent5">
                <a:lumMod val="40000"/>
                <a:lumOff val="60000"/>
              </a:schemeClr>
            </a:gs>
            <a:gs pos="91000">
              <a:schemeClr val="accent6">
                <a:lumMod val="60000"/>
                <a:lumOff val="40000"/>
              </a:schemeClr>
            </a:gs>
            <a:gs pos="32000">
              <a:schemeClr val="accent1">
                <a:lumMod val="45000"/>
                <a:lumOff val="55000"/>
              </a:schemeClr>
            </a:gs>
            <a:gs pos="4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y-KG" dirty="0" smtClean="0">
                <a:solidFill>
                  <a:srgbClr val="7030A0"/>
                </a:solidFill>
              </a:rPr>
              <a:t>Билим жөнүндө макалдар.</a:t>
            </a:r>
            <a:endParaRPr lang="ru-RU" dirty="0">
              <a:solidFill>
                <a:srgbClr val="7030A0"/>
              </a:solidFill>
            </a:endParaRPr>
          </a:p>
        </p:txBody>
      </p:sp>
      <p:sp>
        <p:nvSpPr>
          <p:cNvPr id="3" name="Текст 2"/>
          <p:cNvSpPr>
            <a:spLocks noGrp="1"/>
          </p:cNvSpPr>
          <p:nvPr>
            <p:ph type="body" idx="1"/>
          </p:nvPr>
        </p:nvSpPr>
        <p:spPr/>
        <p:txBody>
          <a:bodyPr>
            <a:normAutofit lnSpcReduction="10000"/>
          </a:bodyPr>
          <a:lstStyle/>
          <a:p>
            <a:r>
              <a:rPr lang="ky-KG" dirty="0" smtClean="0"/>
              <a:t>Билеги күчтүү бирди жыгат</a:t>
            </a:r>
            <a:r>
              <a:rPr lang="en-US" dirty="0" smtClean="0"/>
              <a:t>,</a:t>
            </a:r>
            <a:endParaRPr lang="ky-KG" dirty="0" smtClean="0"/>
          </a:p>
          <a:p>
            <a:r>
              <a:rPr lang="ky-KG" dirty="0" smtClean="0"/>
              <a:t>Билими күчтүү миңди жыгат.</a:t>
            </a:r>
            <a:endParaRPr lang="ru-RU" dirty="0"/>
          </a:p>
        </p:txBody>
      </p:sp>
      <p:pic>
        <p:nvPicPr>
          <p:cNvPr id="7" name="Объект 6"/>
          <p:cNvPicPr>
            <a:picLocks noGrp="1" noChangeAspect="1"/>
          </p:cNvPicPr>
          <p:nvPr>
            <p:ph sz="half" idx="2"/>
          </p:nvPr>
        </p:nvPicPr>
        <p:blipFill>
          <a:blip r:embed="rId2"/>
          <a:stretch>
            <a:fillRect/>
          </a:stretch>
        </p:blipFill>
        <p:spPr>
          <a:xfrm>
            <a:off x="531780" y="2835500"/>
            <a:ext cx="5157787" cy="3459776"/>
          </a:xfrm>
          <a:prstGeom prst="rect">
            <a:avLst/>
          </a:prstGeom>
        </p:spPr>
      </p:pic>
      <p:sp>
        <p:nvSpPr>
          <p:cNvPr id="5" name="Текст 4"/>
          <p:cNvSpPr>
            <a:spLocks noGrp="1"/>
          </p:cNvSpPr>
          <p:nvPr>
            <p:ph type="body" sz="quarter" idx="3"/>
          </p:nvPr>
        </p:nvSpPr>
        <p:spPr>
          <a:xfrm>
            <a:off x="6672714" y="1554684"/>
            <a:ext cx="5183188" cy="823912"/>
          </a:xfrm>
          <a:effectLst>
            <a:outerShdw blurRad="50800" dist="50800" dir="5400000" sx="1000" sy="1000" algn="ctr" rotWithShape="0">
              <a:srgbClr val="000000"/>
            </a:outerShdw>
          </a:effectLst>
        </p:spPr>
        <p:txBody>
          <a:bodyPr/>
          <a:lstStyle/>
          <a:p>
            <a:r>
              <a:rPr lang="ky-KG" dirty="0" smtClean="0"/>
              <a:t>Билимдүүгө дүйнө жарык.</a:t>
            </a:r>
            <a:endParaRPr lang="ru-RU" dirty="0"/>
          </a:p>
        </p:txBody>
      </p:sp>
      <p:pic>
        <p:nvPicPr>
          <p:cNvPr id="8" name="Объект 7"/>
          <p:cNvPicPr>
            <a:picLocks noGrp="1" noChangeAspect="1"/>
          </p:cNvPicPr>
          <p:nvPr>
            <p:ph sz="quarter" idx="4"/>
          </p:nvPr>
        </p:nvPicPr>
        <p:blipFill>
          <a:blip r:embed="rId3"/>
          <a:stretch>
            <a:fillRect/>
          </a:stretch>
        </p:blipFill>
        <p:spPr>
          <a:xfrm>
            <a:off x="6528335" y="2835499"/>
            <a:ext cx="5183188" cy="3459777"/>
          </a:xfrm>
          <a:prstGeom prst="rect">
            <a:avLst/>
          </a:prstGeom>
        </p:spPr>
      </p:pic>
    </p:spTree>
    <p:extLst>
      <p:ext uri="{BB962C8B-B14F-4D97-AF65-F5344CB8AC3E}">
        <p14:creationId xmlns:p14="http://schemas.microsoft.com/office/powerpoint/2010/main" val="2846920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20000">
              <a:srgbClr val="B5CEEA"/>
            </a:gs>
            <a:gs pos="0">
              <a:schemeClr val="accent5">
                <a:lumMod val="40000"/>
                <a:lumOff val="60000"/>
              </a:schemeClr>
            </a:gs>
            <a:gs pos="91000">
              <a:schemeClr val="accent6">
                <a:lumMod val="60000"/>
                <a:lumOff val="40000"/>
              </a:schemeClr>
            </a:gs>
            <a:gs pos="32000">
              <a:schemeClr val="accent1">
                <a:lumMod val="45000"/>
                <a:lumOff val="55000"/>
              </a:schemeClr>
            </a:gs>
            <a:gs pos="4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y-KG" dirty="0" smtClean="0">
                <a:solidFill>
                  <a:srgbClr val="7030A0"/>
                </a:solidFill>
              </a:rPr>
              <a:t>Ата-эне жөнүндө макалдар.</a:t>
            </a:r>
            <a:endParaRPr lang="ru-RU" dirty="0">
              <a:solidFill>
                <a:srgbClr val="7030A0"/>
              </a:solidFill>
            </a:endParaRPr>
          </a:p>
        </p:txBody>
      </p:sp>
      <p:sp>
        <p:nvSpPr>
          <p:cNvPr id="3" name="Текст 2"/>
          <p:cNvSpPr>
            <a:spLocks noGrp="1"/>
          </p:cNvSpPr>
          <p:nvPr>
            <p:ph type="body" idx="1"/>
          </p:nvPr>
        </p:nvSpPr>
        <p:spPr>
          <a:xfrm>
            <a:off x="992724" y="1469407"/>
            <a:ext cx="5157787" cy="823912"/>
          </a:xfrm>
        </p:spPr>
        <p:txBody>
          <a:bodyPr/>
          <a:lstStyle/>
          <a:p>
            <a:r>
              <a:rPr lang="ky-KG" dirty="0" smtClean="0"/>
              <a:t>Бейиш эненин таманынын алдында.</a:t>
            </a:r>
            <a:endParaRPr lang="ru-RU" dirty="0"/>
          </a:p>
        </p:txBody>
      </p:sp>
      <p:pic>
        <p:nvPicPr>
          <p:cNvPr id="7" name="Объект 6"/>
          <p:cNvPicPr>
            <a:picLocks noGrp="1" noChangeAspect="1"/>
          </p:cNvPicPr>
          <p:nvPr>
            <p:ph sz="half" idx="2"/>
          </p:nvPr>
        </p:nvPicPr>
        <p:blipFill>
          <a:blip r:embed="rId2"/>
          <a:stretch>
            <a:fillRect/>
          </a:stretch>
        </p:blipFill>
        <p:spPr>
          <a:xfrm>
            <a:off x="1155033" y="2516269"/>
            <a:ext cx="4379494" cy="3684588"/>
          </a:xfrm>
          <a:prstGeom prst="rect">
            <a:avLst/>
          </a:prstGeom>
        </p:spPr>
      </p:pic>
      <p:sp>
        <p:nvSpPr>
          <p:cNvPr id="5" name="Текст 4"/>
          <p:cNvSpPr>
            <a:spLocks noGrp="1"/>
          </p:cNvSpPr>
          <p:nvPr>
            <p:ph type="body" sz="quarter" idx="3"/>
          </p:nvPr>
        </p:nvSpPr>
        <p:spPr>
          <a:xfrm>
            <a:off x="6820931" y="1809750"/>
            <a:ext cx="4185618" cy="576262"/>
          </a:xfrm>
        </p:spPr>
        <p:txBody>
          <a:bodyPr>
            <a:noAutofit/>
          </a:bodyPr>
          <a:lstStyle/>
          <a:p>
            <a:r>
              <a:rPr lang="ky-KG" dirty="0" smtClean="0"/>
              <a:t>Ата сыйлаган абийир табат,</a:t>
            </a:r>
          </a:p>
          <a:p>
            <a:r>
              <a:rPr lang="ky-KG" dirty="0" smtClean="0"/>
              <a:t>Эне сыйлаган элге жагат.</a:t>
            </a:r>
            <a:endParaRPr lang="ru-RU" dirty="0"/>
          </a:p>
        </p:txBody>
      </p:sp>
      <p:pic>
        <p:nvPicPr>
          <p:cNvPr id="8" name="Объект 7"/>
          <p:cNvPicPr>
            <a:picLocks noGrp="1" noChangeAspect="1"/>
          </p:cNvPicPr>
          <p:nvPr>
            <p:ph sz="quarter" idx="4"/>
          </p:nvPr>
        </p:nvPicPr>
        <p:blipFill>
          <a:blip r:embed="rId3"/>
          <a:stretch>
            <a:fillRect/>
          </a:stretch>
        </p:blipFill>
        <p:spPr>
          <a:xfrm>
            <a:off x="6172200" y="2516269"/>
            <a:ext cx="5183188" cy="3684588"/>
          </a:xfrm>
          <a:prstGeom prst="rect">
            <a:avLst/>
          </a:prstGeom>
        </p:spPr>
      </p:pic>
    </p:spTree>
    <p:extLst>
      <p:ext uri="{BB962C8B-B14F-4D97-AF65-F5344CB8AC3E}">
        <p14:creationId xmlns:p14="http://schemas.microsoft.com/office/powerpoint/2010/main" val="2474331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20000">
              <a:srgbClr val="B5CEEA"/>
            </a:gs>
            <a:gs pos="0">
              <a:schemeClr val="accent5">
                <a:lumMod val="40000"/>
                <a:lumOff val="60000"/>
              </a:schemeClr>
            </a:gs>
            <a:gs pos="91000">
              <a:schemeClr val="accent6">
                <a:lumMod val="60000"/>
                <a:lumOff val="40000"/>
              </a:schemeClr>
            </a:gs>
            <a:gs pos="32000">
              <a:schemeClr val="accent1">
                <a:lumMod val="45000"/>
                <a:lumOff val="55000"/>
              </a:schemeClr>
            </a:gs>
            <a:gs pos="4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Адамдын</a:t>
            </a:r>
            <a:r>
              <a:rPr lang="ru-RU" dirty="0" smtClean="0"/>
              <a:t> </a:t>
            </a:r>
            <a:r>
              <a:rPr lang="ru-RU" dirty="0" err="1" smtClean="0"/>
              <a:t>сапаттары</a:t>
            </a:r>
            <a:r>
              <a:rPr lang="ru-RU" dirty="0" smtClean="0"/>
              <a:t> ж</a:t>
            </a:r>
            <a:r>
              <a:rPr lang="ky-KG" dirty="0" smtClean="0"/>
              <a:t>өнүндө макалдар.</a:t>
            </a:r>
            <a:endParaRPr lang="ru-RU" dirty="0"/>
          </a:p>
        </p:txBody>
      </p:sp>
      <p:sp>
        <p:nvSpPr>
          <p:cNvPr id="3" name="Текст 2"/>
          <p:cNvSpPr>
            <a:spLocks noGrp="1"/>
          </p:cNvSpPr>
          <p:nvPr>
            <p:ph type="body" idx="1"/>
          </p:nvPr>
        </p:nvSpPr>
        <p:spPr/>
        <p:txBody>
          <a:bodyPr>
            <a:normAutofit lnSpcReduction="10000"/>
          </a:bodyPr>
          <a:lstStyle/>
          <a:p>
            <a:r>
              <a:rPr lang="ky-KG" dirty="0" smtClean="0"/>
              <a:t>Адам аласы- ичинде,</a:t>
            </a:r>
          </a:p>
          <a:p>
            <a:r>
              <a:rPr lang="ky-KG" dirty="0" smtClean="0"/>
              <a:t>Мал аласы- тышында.</a:t>
            </a:r>
            <a:endParaRPr lang="ru-RU" dirty="0"/>
          </a:p>
        </p:txBody>
      </p:sp>
      <p:pic>
        <p:nvPicPr>
          <p:cNvPr id="7" name="Объект 6"/>
          <p:cNvPicPr>
            <a:picLocks noGrp="1" noChangeAspect="1"/>
          </p:cNvPicPr>
          <p:nvPr>
            <p:ph sz="half" idx="2"/>
          </p:nvPr>
        </p:nvPicPr>
        <p:blipFill>
          <a:blip r:embed="rId2"/>
          <a:stretch>
            <a:fillRect/>
          </a:stretch>
        </p:blipFill>
        <p:spPr>
          <a:xfrm>
            <a:off x="839788" y="3070731"/>
            <a:ext cx="5157787" cy="3387821"/>
          </a:xfrm>
          <a:prstGeom prst="rect">
            <a:avLst/>
          </a:prstGeom>
        </p:spPr>
      </p:pic>
      <p:sp>
        <p:nvSpPr>
          <p:cNvPr id="5" name="Текст 4"/>
          <p:cNvSpPr>
            <a:spLocks noGrp="1"/>
          </p:cNvSpPr>
          <p:nvPr>
            <p:ph type="body" sz="quarter" idx="3"/>
          </p:nvPr>
        </p:nvSpPr>
        <p:spPr/>
        <p:txBody>
          <a:bodyPr>
            <a:normAutofit lnSpcReduction="10000"/>
          </a:bodyPr>
          <a:lstStyle/>
          <a:p>
            <a:r>
              <a:rPr lang="ky-KG" dirty="0" smtClean="0"/>
              <a:t>Адам болуу аста- аста ,</a:t>
            </a:r>
          </a:p>
          <a:p>
            <a:r>
              <a:rPr lang="ky-KG" dirty="0" smtClean="0"/>
              <a:t>Айбан болуу бир паста.</a:t>
            </a:r>
            <a:endParaRPr lang="ru-RU" dirty="0"/>
          </a:p>
        </p:txBody>
      </p:sp>
      <p:pic>
        <p:nvPicPr>
          <p:cNvPr id="8" name="Объект 7"/>
          <p:cNvPicPr>
            <a:picLocks noGrp="1" noChangeAspect="1"/>
          </p:cNvPicPr>
          <p:nvPr>
            <p:ph sz="quarter" idx="4"/>
          </p:nvPr>
        </p:nvPicPr>
        <p:blipFill>
          <a:blip r:embed="rId3"/>
          <a:stretch>
            <a:fillRect/>
          </a:stretch>
        </p:blipFill>
        <p:spPr>
          <a:xfrm>
            <a:off x="6172200" y="3070731"/>
            <a:ext cx="5183188" cy="3387821"/>
          </a:xfrm>
          <a:prstGeom prst="rect">
            <a:avLst/>
          </a:prstGeom>
        </p:spPr>
      </p:pic>
    </p:spTree>
    <p:extLst>
      <p:ext uri="{BB962C8B-B14F-4D97-AF65-F5344CB8AC3E}">
        <p14:creationId xmlns:p14="http://schemas.microsoft.com/office/powerpoint/2010/main" val="1489658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0"/>
              </a:schemeClr>
            </a:gs>
            <a:gs pos="26000">
              <a:schemeClr val="accent1">
                <a:lumMod val="75000"/>
              </a:schemeClr>
            </a:gs>
            <a:gs pos="83000">
              <a:schemeClr val="accent6">
                <a:lumMod val="75000"/>
              </a:schemeClr>
            </a:gs>
            <a:gs pos="46000">
              <a:schemeClr val="accent6">
                <a:lumMod val="60000"/>
                <a:lumOff val="40000"/>
              </a:schemeClr>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2297" y="1647568"/>
            <a:ext cx="10515600" cy="768050"/>
          </a:xfrm>
        </p:spPr>
        <p:txBody>
          <a:bodyPr>
            <a:normAutofit fontScale="90000"/>
          </a:bodyPr>
          <a:lstStyle/>
          <a:p>
            <a:r>
              <a:rPr lang="ky-KG" dirty="0" smtClean="0"/>
              <a:t>Сабактын максаттары:</a:t>
            </a:r>
            <a:br>
              <a:rPr lang="ky-KG" dirty="0" smtClean="0"/>
            </a:br>
            <a:r>
              <a:rPr lang="ky-KG" dirty="0" smtClean="0"/>
              <a:t>-Макал –лакаптын эрежеси менен таанышабыз;</a:t>
            </a:r>
            <a:br>
              <a:rPr lang="ky-KG" dirty="0" smtClean="0"/>
            </a:br>
            <a:r>
              <a:rPr lang="ky-KG" dirty="0" smtClean="0"/>
              <a:t>-Макал менен лакаптын ортосундагы айырмачылыктарды белгилейбиз;</a:t>
            </a:r>
            <a:br>
              <a:rPr lang="ky-KG" dirty="0" smtClean="0"/>
            </a:br>
            <a:endParaRPr lang="ru-RU" dirty="0"/>
          </a:p>
        </p:txBody>
      </p:sp>
      <p:sp>
        <p:nvSpPr>
          <p:cNvPr id="3" name="Объект 2"/>
          <p:cNvSpPr>
            <a:spLocks noGrp="1"/>
          </p:cNvSpPr>
          <p:nvPr>
            <p:ph idx="1"/>
          </p:nvPr>
        </p:nvSpPr>
        <p:spPr>
          <a:xfrm>
            <a:off x="772297" y="3707027"/>
            <a:ext cx="10515600" cy="3903320"/>
          </a:xfrm>
        </p:spPr>
        <p:txBody>
          <a:bodyPr/>
          <a:lstStyle/>
          <a:p>
            <a:r>
              <a:rPr lang="ky-KG" sz="4000" dirty="0" smtClean="0"/>
              <a:t>-Макалдардын маанисин чечмелегенди үйрөнөбүз;</a:t>
            </a:r>
          </a:p>
          <a:p>
            <a:r>
              <a:rPr lang="ky-KG" sz="4000" dirty="0" smtClean="0"/>
              <a:t>-Жаны сөздөр менен таанышабыз</a:t>
            </a:r>
            <a:r>
              <a:rPr lang="ky-KG" dirty="0" smtClean="0"/>
              <a:t>.</a:t>
            </a:r>
          </a:p>
          <a:p>
            <a:endParaRPr lang="ky-KG" dirty="0"/>
          </a:p>
          <a:p>
            <a:endParaRPr lang="ky-KG" dirty="0" smtClean="0"/>
          </a:p>
          <a:p>
            <a:endParaRPr lang="ru-RU" dirty="0"/>
          </a:p>
        </p:txBody>
      </p:sp>
    </p:spTree>
    <p:extLst>
      <p:ext uri="{BB962C8B-B14F-4D97-AF65-F5344CB8AC3E}">
        <p14:creationId xmlns:p14="http://schemas.microsoft.com/office/powerpoint/2010/main" val="255752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3218029"/>
              </p:ext>
            </p:extLst>
          </p:nvPr>
        </p:nvGraphicFramePr>
        <p:xfrm>
          <a:off x="1128583" y="90614"/>
          <a:ext cx="9473514" cy="6238537"/>
        </p:xfrm>
        <a:graphic>
          <a:graphicData uri="http://schemas.openxmlformats.org/drawingml/2006/table">
            <a:tbl>
              <a:tblPr firstRow="1" firstCol="1" bandRow="1">
                <a:tableStyleId>{5C22544A-7EE6-4342-B048-85BDC9FD1C3A}</a:tableStyleId>
              </a:tblPr>
              <a:tblGrid>
                <a:gridCol w="1011329"/>
                <a:gridCol w="3157838"/>
                <a:gridCol w="5304347"/>
              </a:tblGrid>
              <a:tr h="278377">
                <a:tc>
                  <a:txBody>
                    <a:bodyPr/>
                    <a:lstStyle/>
                    <a:p>
                      <a:pPr>
                        <a:lnSpc>
                          <a:spcPct val="107000"/>
                        </a:lnSpc>
                        <a:spcAft>
                          <a:spcPts val="0"/>
                        </a:spcAft>
                      </a:pPr>
                      <a:r>
                        <a:rPr lang="ky-KG" sz="1200" dirty="0">
                          <a:effectLst/>
                        </a:rPr>
                        <a:t>№</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c>
                  <a:txBody>
                    <a:bodyPr/>
                    <a:lstStyle/>
                    <a:p>
                      <a:pPr>
                        <a:lnSpc>
                          <a:spcPct val="107000"/>
                        </a:lnSpc>
                        <a:spcAft>
                          <a:spcPts val="0"/>
                        </a:spcAft>
                      </a:pPr>
                      <a:r>
                        <a:rPr lang="ky-KG" sz="2000" dirty="0">
                          <a:effectLst/>
                        </a:rPr>
                        <a:t>Кыргызча макалдар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c>
                  <a:txBody>
                    <a:bodyPr/>
                    <a:lstStyle/>
                    <a:p>
                      <a:pPr>
                        <a:lnSpc>
                          <a:spcPct val="107000"/>
                        </a:lnSpc>
                        <a:spcAft>
                          <a:spcPts val="0"/>
                        </a:spcAft>
                      </a:pPr>
                      <a:r>
                        <a:rPr lang="ky-KG" sz="2000">
                          <a:effectLst/>
                        </a:rPr>
                        <a:t>Котормосу</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r>
              <a:tr h="569686">
                <a:tc>
                  <a:txBody>
                    <a:bodyPr/>
                    <a:lstStyle/>
                    <a:p>
                      <a:pPr>
                        <a:lnSpc>
                          <a:spcPct val="107000"/>
                        </a:lnSpc>
                        <a:spcAft>
                          <a:spcPts val="0"/>
                        </a:spcAft>
                      </a:pPr>
                      <a:r>
                        <a:rPr lang="ky-KG" sz="1200">
                          <a:effectLst/>
                        </a:rPr>
                        <a:t>1</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c>
                  <a:txBody>
                    <a:bodyPr/>
                    <a:lstStyle/>
                    <a:p>
                      <a:pPr>
                        <a:lnSpc>
                          <a:spcPct val="107000"/>
                        </a:lnSpc>
                        <a:spcAft>
                          <a:spcPts val="0"/>
                        </a:spcAft>
                      </a:pPr>
                      <a:r>
                        <a:rPr lang="ky-KG" sz="2000" dirty="0">
                          <a:effectLst/>
                        </a:rPr>
                        <a:t>Байлык мурат эмес,жоктук уят </a:t>
                      </a:r>
                      <a:r>
                        <a:rPr lang="ky-KG" sz="2000" dirty="0" smtClean="0">
                          <a:effectLst/>
                        </a:rPr>
                        <a:t>эмес.</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c>
                  <a:txBody>
                    <a:bodyPr/>
                    <a:lstStyle/>
                    <a:p>
                      <a:pPr>
                        <a:lnSpc>
                          <a:spcPct val="107000"/>
                        </a:lnSpc>
                        <a:spcAft>
                          <a:spcPts val="0"/>
                        </a:spcAft>
                      </a:pPr>
                      <a:r>
                        <a:rPr lang="ky-KG" sz="2000" dirty="0" smtClean="0">
                          <a:effectLst/>
                        </a:rPr>
                        <a:t>Богатство-не </a:t>
                      </a:r>
                      <a:r>
                        <a:rPr lang="ky-KG" sz="2000" dirty="0">
                          <a:effectLst/>
                        </a:rPr>
                        <a:t>цель</a:t>
                      </a:r>
                      <a:r>
                        <a:rPr lang="ru-RU" sz="2000" dirty="0">
                          <a:effectLst/>
                        </a:rPr>
                        <a:t>,</a:t>
                      </a:r>
                      <a:r>
                        <a:rPr lang="ky-KG" sz="2000" dirty="0">
                          <a:effectLst/>
                        </a:rPr>
                        <a:t>бедность- не </a:t>
                      </a:r>
                      <a:r>
                        <a:rPr lang="ky-KG" sz="2000" dirty="0" smtClean="0">
                          <a:effectLst/>
                        </a:rPr>
                        <a:t>позор.</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r>
              <a:tr h="569686">
                <a:tc>
                  <a:txBody>
                    <a:bodyPr/>
                    <a:lstStyle/>
                    <a:p>
                      <a:pPr>
                        <a:lnSpc>
                          <a:spcPct val="107000"/>
                        </a:lnSpc>
                        <a:spcAft>
                          <a:spcPts val="0"/>
                        </a:spcAft>
                      </a:pPr>
                      <a:r>
                        <a:rPr lang="ky-KG" sz="1200">
                          <a:effectLst/>
                        </a:rPr>
                        <a:t>2</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c>
                  <a:txBody>
                    <a:bodyPr/>
                    <a:lstStyle/>
                    <a:p>
                      <a:pPr>
                        <a:lnSpc>
                          <a:spcPct val="107000"/>
                        </a:lnSpc>
                        <a:spcAft>
                          <a:spcPts val="0"/>
                        </a:spcAft>
                      </a:pPr>
                      <a:r>
                        <a:rPr lang="ky-KG" sz="2000" dirty="0">
                          <a:effectLst/>
                        </a:rPr>
                        <a:t>Жетим өз киндигин өзү </a:t>
                      </a:r>
                      <a:r>
                        <a:rPr lang="ky-KG" sz="2000" dirty="0" smtClean="0">
                          <a:effectLst/>
                        </a:rPr>
                        <a:t>кесет.</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c>
                  <a:txBody>
                    <a:bodyPr/>
                    <a:lstStyle/>
                    <a:p>
                      <a:pPr>
                        <a:lnSpc>
                          <a:spcPct val="107000"/>
                        </a:lnSpc>
                        <a:spcAft>
                          <a:spcPts val="0"/>
                        </a:spcAft>
                      </a:pPr>
                      <a:r>
                        <a:rPr lang="ky-KG" sz="2000" dirty="0" smtClean="0">
                          <a:effectLst/>
                        </a:rPr>
                        <a:t> </a:t>
                      </a:r>
                      <a:r>
                        <a:rPr lang="ky-KG" sz="2000" dirty="0">
                          <a:effectLst/>
                        </a:rPr>
                        <a:t>Сирота сам себе пуповину </a:t>
                      </a:r>
                      <a:r>
                        <a:rPr lang="ky-KG" sz="2000" dirty="0" smtClean="0">
                          <a:effectLst/>
                        </a:rPr>
                        <a:t>обрезает.</a:t>
                      </a:r>
                      <a:endParaRPr lang="ru-RU" sz="2000" dirty="0">
                        <a:effectLst/>
                      </a:endParaRPr>
                    </a:p>
                    <a:p>
                      <a:pPr>
                        <a:lnSpc>
                          <a:spcPct val="107000"/>
                        </a:lnSpc>
                        <a:spcAft>
                          <a:spcPts val="0"/>
                        </a:spcAft>
                      </a:pPr>
                      <a:r>
                        <a:rPr lang="ky-KG" sz="2000" dirty="0">
                          <a:effectLst/>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r>
              <a:tr h="860995">
                <a:tc>
                  <a:txBody>
                    <a:bodyPr/>
                    <a:lstStyle/>
                    <a:p>
                      <a:pPr>
                        <a:lnSpc>
                          <a:spcPct val="107000"/>
                        </a:lnSpc>
                        <a:spcAft>
                          <a:spcPts val="0"/>
                        </a:spcAft>
                      </a:pPr>
                      <a:r>
                        <a:rPr lang="ky-KG" sz="1200">
                          <a:effectLst/>
                        </a:rPr>
                        <a:t>3</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c>
                  <a:txBody>
                    <a:bodyPr/>
                    <a:lstStyle/>
                    <a:p>
                      <a:pPr>
                        <a:lnSpc>
                          <a:spcPct val="107000"/>
                        </a:lnSpc>
                        <a:spcAft>
                          <a:spcPts val="0"/>
                        </a:spcAft>
                      </a:pPr>
                      <a:r>
                        <a:rPr lang="ky-KG" sz="2000" dirty="0">
                          <a:effectLst/>
                        </a:rPr>
                        <a:t>Түлкү алган итке сый жок</a:t>
                      </a:r>
                      <a:r>
                        <a:rPr lang="ru-RU" sz="2000" dirty="0">
                          <a:effectLst/>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c>
                  <a:txBody>
                    <a:bodyPr/>
                    <a:lstStyle/>
                    <a:p>
                      <a:pPr>
                        <a:lnSpc>
                          <a:spcPct val="107000"/>
                        </a:lnSpc>
                        <a:spcAft>
                          <a:spcPts val="0"/>
                        </a:spcAft>
                      </a:pPr>
                      <a:r>
                        <a:rPr lang="ky-KG" sz="2000" dirty="0" smtClean="0">
                          <a:effectLst/>
                        </a:rPr>
                        <a:t>  </a:t>
                      </a:r>
                      <a:r>
                        <a:rPr lang="ky-KG" sz="2000" dirty="0">
                          <a:effectLst/>
                        </a:rPr>
                        <a:t>Собаке поймавшей лису награды </a:t>
                      </a:r>
                      <a:r>
                        <a:rPr lang="ky-KG" sz="2000" dirty="0" smtClean="0">
                          <a:effectLst/>
                        </a:rPr>
                        <a:t>нет (</a:t>
                      </a:r>
                      <a:r>
                        <a:rPr lang="ky-KG" sz="2000" dirty="0">
                          <a:effectLst/>
                        </a:rPr>
                        <a:t>Это её </a:t>
                      </a:r>
                      <a:r>
                        <a:rPr lang="ky-KG" sz="2000" dirty="0" smtClean="0">
                          <a:effectLst/>
                        </a:rPr>
                        <a:t>обязанность).</a:t>
                      </a:r>
                      <a:endParaRPr lang="ru-RU" sz="2000" dirty="0">
                        <a:effectLst/>
                      </a:endParaRPr>
                    </a:p>
                    <a:p>
                      <a:pPr>
                        <a:lnSpc>
                          <a:spcPct val="107000"/>
                        </a:lnSpc>
                        <a:spcAft>
                          <a:spcPts val="0"/>
                        </a:spcAft>
                      </a:pPr>
                      <a:r>
                        <a:rPr lang="ky-KG" sz="2000" dirty="0">
                          <a:effectLst/>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r>
              <a:tr h="860995">
                <a:tc>
                  <a:txBody>
                    <a:bodyPr/>
                    <a:lstStyle/>
                    <a:p>
                      <a:pPr>
                        <a:lnSpc>
                          <a:spcPct val="107000"/>
                        </a:lnSpc>
                        <a:spcAft>
                          <a:spcPts val="0"/>
                        </a:spcAft>
                      </a:pPr>
                      <a:r>
                        <a:rPr lang="ky-KG" sz="1200">
                          <a:effectLst/>
                        </a:rPr>
                        <a:t>4</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c>
                  <a:txBody>
                    <a:bodyPr/>
                    <a:lstStyle/>
                    <a:p>
                      <a:pPr>
                        <a:lnSpc>
                          <a:spcPct val="107000"/>
                        </a:lnSpc>
                        <a:spcAft>
                          <a:spcPts val="0"/>
                        </a:spcAft>
                      </a:pPr>
                      <a:r>
                        <a:rPr lang="ky-KG" sz="2000" dirty="0">
                          <a:effectLst/>
                        </a:rPr>
                        <a:t>Эл – мазар</a:t>
                      </a:r>
                      <a:r>
                        <a:rPr lang="ru-RU" sz="2000" dirty="0">
                          <a:effectLst/>
                        </a:rPr>
                        <a:t>,</a:t>
                      </a:r>
                      <a:r>
                        <a:rPr lang="ky-KG" sz="2000" dirty="0">
                          <a:effectLst/>
                        </a:rPr>
                        <a:t> элден чыккан азар</a:t>
                      </a:r>
                      <a:r>
                        <a:rPr lang="ru-RU" sz="2000" dirty="0">
                          <a:effectLst/>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c>
                  <a:txBody>
                    <a:bodyPr/>
                    <a:lstStyle/>
                    <a:p>
                      <a:pPr>
                        <a:lnSpc>
                          <a:spcPct val="107000"/>
                        </a:lnSpc>
                        <a:spcAft>
                          <a:spcPts val="0"/>
                        </a:spcAft>
                      </a:pPr>
                      <a:r>
                        <a:rPr lang="ky-KG" sz="2000" dirty="0" smtClean="0">
                          <a:effectLst/>
                        </a:rPr>
                        <a:t>Народ </a:t>
                      </a:r>
                      <a:r>
                        <a:rPr lang="ky-KG" sz="2000" dirty="0">
                          <a:effectLst/>
                        </a:rPr>
                        <a:t>священ</a:t>
                      </a:r>
                      <a:r>
                        <a:rPr lang="ru-RU" sz="2000" dirty="0">
                          <a:effectLst/>
                        </a:rPr>
                        <a:t>,</a:t>
                      </a:r>
                      <a:r>
                        <a:rPr lang="ky-KG" sz="2000" dirty="0">
                          <a:effectLst/>
                        </a:rPr>
                        <a:t> оторвавшийся от народа </a:t>
                      </a:r>
                      <a:r>
                        <a:rPr lang="ky-KG" sz="2000" dirty="0" smtClean="0">
                          <a:effectLst/>
                        </a:rPr>
                        <a:t>– </a:t>
                      </a:r>
                      <a:r>
                        <a:rPr lang="ky-KG" sz="2000" dirty="0">
                          <a:effectLst/>
                        </a:rPr>
                        <a:t>заблудший</a:t>
                      </a:r>
                      <a:r>
                        <a:rPr lang="ru-RU" sz="2000" dirty="0">
                          <a:effectLst/>
                        </a:rPr>
                        <a:t>.</a:t>
                      </a:r>
                    </a:p>
                    <a:p>
                      <a:pPr>
                        <a:lnSpc>
                          <a:spcPct val="107000"/>
                        </a:lnSpc>
                        <a:spcAft>
                          <a:spcPts val="0"/>
                        </a:spcAft>
                      </a:pPr>
                      <a:r>
                        <a:rPr lang="ru-RU" sz="2000" dirty="0">
                          <a:effectLst/>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r>
              <a:tr h="860995">
                <a:tc>
                  <a:txBody>
                    <a:bodyPr/>
                    <a:lstStyle/>
                    <a:p>
                      <a:pPr>
                        <a:lnSpc>
                          <a:spcPct val="107000"/>
                        </a:lnSpc>
                        <a:spcAft>
                          <a:spcPts val="0"/>
                        </a:spcAft>
                      </a:pPr>
                      <a:r>
                        <a:rPr lang="ky-KG" sz="1200">
                          <a:effectLst/>
                        </a:rPr>
                        <a:t>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c>
                  <a:txBody>
                    <a:bodyPr/>
                    <a:lstStyle/>
                    <a:p>
                      <a:pPr>
                        <a:lnSpc>
                          <a:spcPct val="107000"/>
                        </a:lnSpc>
                        <a:spcAft>
                          <a:spcPts val="0"/>
                        </a:spcAft>
                      </a:pPr>
                      <a:r>
                        <a:rPr lang="ky-KG" sz="2000" dirty="0">
                          <a:effectLst/>
                        </a:rPr>
                        <a:t>Жардынын жаны ардактуу</a:t>
                      </a:r>
                      <a:r>
                        <a:rPr lang="ru-RU" sz="2000" dirty="0">
                          <a:effectLst/>
                        </a:rPr>
                        <a:t>,</a:t>
                      </a:r>
                      <a:r>
                        <a:rPr lang="ky-KG" sz="2000" dirty="0">
                          <a:effectLst/>
                        </a:rPr>
                        <a:t> байдын малы </a:t>
                      </a:r>
                      <a:r>
                        <a:rPr lang="ky-KG" sz="2000" dirty="0" smtClean="0">
                          <a:effectLst/>
                        </a:rPr>
                        <a:t>ардактуу.</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c>
                  <a:txBody>
                    <a:bodyPr/>
                    <a:lstStyle/>
                    <a:p>
                      <a:pPr>
                        <a:lnSpc>
                          <a:spcPct val="107000"/>
                        </a:lnSpc>
                        <a:spcAft>
                          <a:spcPts val="0"/>
                        </a:spcAft>
                      </a:pPr>
                      <a:r>
                        <a:rPr lang="ky-KG" sz="2000" dirty="0" smtClean="0">
                          <a:effectLst/>
                        </a:rPr>
                        <a:t>Бедному </a:t>
                      </a:r>
                      <a:r>
                        <a:rPr lang="ky-KG" sz="2000" dirty="0">
                          <a:effectLst/>
                        </a:rPr>
                        <a:t>жизнь дорога</a:t>
                      </a:r>
                      <a:r>
                        <a:rPr lang="ru-RU" sz="2000" dirty="0">
                          <a:effectLst/>
                        </a:rPr>
                        <a:t>,</a:t>
                      </a:r>
                      <a:r>
                        <a:rPr lang="ky-KG" sz="2000" dirty="0">
                          <a:effectLst/>
                        </a:rPr>
                        <a:t>а богатому </a:t>
                      </a:r>
                      <a:r>
                        <a:rPr lang="ky-KG" sz="2000" dirty="0" smtClean="0">
                          <a:effectLst/>
                        </a:rPr>
                        <a:t>скот(богатство)</a:t>
                      </a:r>
                      <a:r>
                        <a:rPr lang="ru-RU" sz="2000" dirty="0" smtClean="0">
                          <a:effectLst/>
                        </a:rPr>
                        <a:t>.</a:t>
                      </a:r>
                      <a:endParaRPr lang="ru-RU" sz="2000" dirty="0">
                        <a:effectLst/>
                      </a:endParaRPr>
                    </a:p>
                    <a:p>
                      <a:pPr>
                        <a:lnSpc>
                          <a:spcPct val="107000"/>
                        </a:lnSpc>
                        <a:spcAft>
                          <a:spcPts val="0"/>
                        </a:spcAft>
                      </a:pPr>
                      <a:r>
                        <a:rPr lang="ky-KG" sz="2000" dirty="0">
                          <a:effectLst/>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r>
              <a:tr h="569686">
                <a:tc>
                  <a:txBody>
                    <a:bodyPr/>
                    <a:lstStyle/>
                    <a:p>
                      <a:pPr>
                        <a:lnSpc>
                          <a:spcPct val="107000"/>
                        </a:lnSpc>
                        <a:spcAft>
                          <a:spcPts val="0"/>
                        </a:spcAft>
                      </a:pPr>
                      <a:r>
                        <a:rPr lang="ky-KG" sz="1200">
                          <a:effectLst/>
                        </a:rPr>
                        <a:t>6</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c>
                  <a:txBody>
                    <a:bodyPr/>
                    <a:lstStyle/>
                    <a:p>
                      <a:pPr>
                        <a:lnSpc>
                          <a:spcPct val="107000"/>
                        </a:lnSpc>
                        <a:spcAft>
                          <a:spcPts val="0"/>
                        </a:spcAft>
                      </a:pPr>
                      <a:r>
                        <a:rPr lang="ky-KG" sz="2000" dirty="0">
                          <a:effectLst/>
                        </a:rPr>
                        <a:t>Дос сыртыңдан </a:t>
                      </a:r>
                      <a:r>
                        <a:rPr lang="ky-KG" sz="2000" dirty="0" smtClean="0">
                          <a:effectLst/>
                        </a:rPr>
                        <a:t>мактаар</a:t>
                      </a:r>
                      <a:r>
                        <a:rPr lang="ky-KG" sz="2000" dirty="0">
                          <a:effectLst/>
                        </a:rPr>
                        <a:t>,  душман көзүңө </a:t>
                      </a:r>
                      <a:r>
                        <a:rPr lang="ky-KG" sz="2000" dirty="0" smtClean="0">
                          <a:effectLst/>
                        </a:rPr>
                        <a:t>мактаар.</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c>
                  <a:txBody>
                    <a:bodyPr/>
                    <a:lstStyle/>
                    <a:p>
                      <a:pPr>
                        <a:lnSpc>
                          <a:spcPct val="107000"/>
                        </a:lnSpc>
                        <a:spcAft>
                          <a:spcPts val="0"/>
                        </a:spcAft>
                      </a:pPr>
                      <a:r>
                        <a:rPr lang="ky-KG" sz="2000" dirty="0" smtClean="0">
                          <a:effectLst/>
                        </a:rPr>
                        <a:t>Друг </a:t>
                      </a:r>
                      <a:r>
                        <a:rPr lang="ky-KG" sz="2000" dirty="0">
                          <a:effectLst/>
                        </a:rPr>
                        <a:t>хвалит за глаза </a:t>
                      </a:r>
                      <a:r>
                        <a:rPr lang="ru-RU" sz="2000" dirty="0">
                          <a:effectLst/>
                        </a:rPr>
                        <a:t>,</a:t>
                      </a:r>
                      <a:r>
                        <a:rPr lang="ky-KG" sz="2000" dirty="0">
                          <a:effectLst/>
                        </a:rPr>
                        <a:t>враг хвалит в глаза</a:t>
                      </a:r>
                      <a:r>
                        <a:rPr lang="ru-RU" sz="2000" dirty="0">
                          <a:effectLst/>
                        </a:rPr>
                        <a:t>.</a:t>
                      </a:r>
                    </a:p>
                    <a:p>
                      <a:pPr>
                        <a:lnSpc>
                          <a:spcPct val="107000"/>
                        </a:lnSpc>
                        <a:spcAft>
                          <a:spcPts val="0"/>
                        </a:spcAft>
                      </a:pPr>
                      <a:r>
                        <a:rPr lang="ky-KG" sz="2000" dirty="0">
                          <a:effectLst/>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r>
              <a:tr h="1020361">
                <a:tc>
                  <a:txBody>
                    <a:bodyPr/>
                    <a:lstStyle/>
                    <a:p>
                      <a:pPr>
                        <a:lnSpc>
                          <a:spcPct val="107000"/>
                        </a:lnSpc>
                        <a:spcAft>
                          <a:spcPts val="0"/>
                        </a:spcAft>
                      </a:pPr>
                      <a:r>
                        <a:rPr lang="ky-KG" sz="1200">
                          <a:effectLst/>
                        </a:rPr>
                        <a:t>7</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c>
                  <a:txBody>
                    <a:bodyPr/>
                    <a:lstStyle/>
                    <a:p>
                      <a:pPr>
                        <a:lnSpc>
                          <a:spcPct val="107000"/>
                        </a:lnSpc>
                        <a:spcAft>
                          <a:spcPts val="0"/>
                        </a:spcAft>
                      </a:pPr>
                      <a:r>
                        <a:rPr lang="ky-KG" sz="2000" dirty="0">
                          <a:effectLst/>
                        </a:rPr>
                        <a:t>Ач кадырын ток </a:t>
                      </a:r>
                      <a:r>
                        <a:rPr lang="ky-KG" sz="2000" dirty="0" smtClean="0">
                          <a:effectLst/>
                        </a:rPr>
                        <a:t>билбейт.</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c>
                  <a:txBody>
                    <a:bodyPr/>
                    <a:lstStyle/>
                    <a:p>
                      <a:pPr>
                        <a:lnSpc>
                          <a:spcPct val="107000"/>
                        </a:lnSpc>
                        <a:spcAft>
                          <a:spcPts val="0"/>
                        </a:spcAft>
                      </a:pPr>
                      <a:r>
                        <a:rPr lang="ky-KG" sz="2000" dirty="0">
                          <a:effectLst/>
                        </a:rPr>
                        <a:t>Сытый голодного не </a:t>
                      </a:r>
                      <a:r>
                        <a:rPr lang="ky-KG" sz="2000" dirty="0" smtClean="0">
                          <a:effectLst/>
                        </a:rPr>
                        <a:t>разумеет.</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009" marR="51009" marT="0" marB="0"/>
                </a:tc>
              </a:tr>
            </a:tbl>
          </a:graphicData>
        </a:graphic>
      </p:graphicFrame>
    </p:spTree>
    <p:extLst>
      <p:ext uri="{BB962C8B-B14F-4D97-AF65-F5344CB8AC3E}">
        <p14:creationId xmlns:p14="http://schemas.microsoft.com/office/powerpoint/2010/main" val="1533391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0"/>
              </a:schemeClr>
            </a:gs>
            <a:gs pos="34000">
              <a:schemeClr val="accent1">
                <a:lumMod val="60000"/>
                <a:lumOff val="40000"/>
              </a:schemeClr>
            </a:gs>
            <a:gs pos="70000">
              <a:schemeClr val="accent1">
                <a:lumMod val="20000"/>
                <a:lumOff val="80000"/>
              </a:schemeClr>
            </a:gs>
            <a:gs pos="100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351254"/>
          </a:xfrm>
        </p:spPr>
        <p:txBody>
          <a:bodyPr>
            <a:normAutofit/>
          </a:bodyPr>
          <a:lstStyle/>
          <a:p>
            <a:r>
              <a:rPr lang="ky-KG" sz="8800" dirty="0" smtClean="0">
                <a:solidFill>
                  <a:schemeClr val="accent6">
                    <a:lumMod val="50000"/>
                  </a:schemeClr>
                </a:solidFill>
              </a:rPr>
              <a:t>Көнүгү менен иштөө</a:t>
            </a:r>
            <a:endParaRPr lang="ru-RU" sz="8800" dirty="0">
              <a:solidFill>
                <a:schemeClr val="accent6">
                  <a:lumMod val="50000"/>
                </a:schemeClr>
              </a:solidFill>
            </a:endParaRPr>
          </a:p>
        </p:txBody>
      </p:sp>
    </p:spTree>
    <p:extLst>
      <p:ext uri="{BB962C8B-B14F-4D97-AF65-F5344CB8AC3E}">
        <p14:creationId xmlns:p14="http://schemas.microsoft.com/office/powerpoint/2010/main" val="3222241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329986703"/>
              </p:ext>
            </p:extLst>
          </p:nvPr>
        </p:nvGraphicFramePr>
        <p:xfrm>
          <a:off x="677862" y="502507"/>
          <a:ext cx="10616213" cy="5856510"/>
        </p:xfrm>
        <a:graphic>
          <a:graphicData uri="http://schemas.openxmlformats.org/drawingml/2006/table">
            <a:tbl>
              <a:tblPr firstRow="1" firstCol="1" bandRow="1">
                <a:tableStyleId>{5C22544A-7EE6-4342-B048-85BDC9FD1C3A}</a:tableStyleId>
              </a:tblPr>
              <a:tblGrid>
                <a:gridCol w="4577296"/>
                <a:gridCol w="6038917"/>
              </a:tblGrid>
              <a:tr h="767683">
                <a:tc>
                  <a:txBody>
                    <a:bodyPr/>
                    <a:lstStyle/>
                    <a:p>
                      <a:pPr>
                        <a:lnSpc>
                          <a:spcPct val="107000"/>
                        </a:lnSpc>
                        <a:spcAft>
                          <a:spcPts val="0"/>
                        </a:spcAft>
                      </a:pPr>
                      <a:r>
                        <a:rPr lang="ky-KG" sz="1900" dirty="0">
                          <a:effectLst/>
                        </a:rPr>
                        <a:t>Макалдар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31" marR="64231" marT="0" marB="0"/>
                </a:tc>
                <a:tc>
                  <a:txBody>
                    <a:bodyPr/>
                    <a:lstStyle/>
                    <a:p>
                      <a:pPr marR="1853565">
                        <a:lnSpc>
                          <a:spcPct val="107000"/>
                        </a:lnSpc>
                        <a:spcAft>
                          <a:spcPts val="0"/>
                        </a:spcAft>
                      </a:pPr>
                      <a:r>
                        <a:rPr lang="ky-KG" sz="1900" dirty="0">
                          <a:effectLst/>
                        </a:rPr>
                        <a:t>Лакаптар</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31" marR="64231" marT="0" marB="0"/>
                </a:tc>
              </a:tr>
              <a:tr h="1824412">
                <a:tc>
                  <a:txBody>
                    <a:bodyPr/>
                    <a:lstStyle/>
                    <a:p>
                      <a:pPr>
                        <a:lnSpc>
                          <a:spcPct val="107000"/>
                        </a:lnSpc>
                        <a:spcAft>
                          <a:spcPts val="0"/>
                        </a:spcAft>
                      </a:pPr>
                      <a:r>
                        <a:rPr lang="ky-KG" sz="1800" dirty="0">
                          <a:effectLst/>
                        </a:rPr>
                        <a:t>1.Адамдардын турмуштук тажрыйбаларынан алынып,тарбиялык </a:t>
                      </a:r>
                      <a:r>
                        <a:rPr lang="ky-KG" sz="1800" dirty="0" smtClean="0">
                          <a:effectLst/>
                        </a:rPr>
                        <a:t>мааниси курч,көркөм </a:t>
                      </a:r>
                      <a:r>
                        <a:rPr lang="ky-KG" sz="1800" dirty="0">
                          <a:effectLst/>
                        </a:rPr>
                        <a:t>элестүү</a:t>
                      </a:r>
                      <a:r>
                        <a:rPr lang="ky-KG" sz="1800" dirty="0" smtClean="0">
                          <a:effectLst/>
                        </a:rPr>
                        <a:t>.   Ал </a:t>
                      </a:r>
                      <a:r>
                        <a:rPr lang="ky-KG" sz="1800" dirty="0">
                          <a:effectLst/>
                        </a:rPr>
                        <a:t>сүйлөм,бир-эки сап же бир сабак ыр түрүндө айтылат.</a:t>
                      </a:r>
                      <a:endParaRPr lang="ru-RU" sz="1800" dirty="0">
                        <a:effectLst/>
                      </a:endParaRPr>
                    </a:p>
                    <a:p>
                      <a:pPr>
                        <a:lnSpc>
                          <a:spcPct val="107000"/>
                        </a:lnSpc>
                        <a:spcAft>
                          <a:spcPts val="0"/>
                        </a:spcAft>
                      </a:pPr>
                      <a:r>
                        <a:rPr lang="ky-KG" sz="1800" dirty="0" smtClean="0">
                          <a:effectLst/>
                        </a:rPr>
                        <a:t>М:Кыздуу </a:t>
                      </a:r>
                      <a:r>
                        <a:rPr lang="ky-KG" sz="1800" dirty="0">
                          <a:effectLst/>
                        </a:rPr>
                        <a:t>үйдө кыл жатпайт</a:t>
                      </a:r>
                      <a:r>
                        <a:rPr lang="ky-KG" sz="1800" dirty="0" smtClean="0">
                          <a:effectLst/>
                        </a:rPr>
                        <a:t>, келиндүү </a:t>
                      </a:r>
                      <a:r>
                        <a:rPr lang="ky-KG" sz="1800" dirty="0">
                          <a:effectLst/>
                        </a:rPr>
                        <a:t>үйдө кебек жатпайт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31" marR="64231" marT="0" marB="0"/>
                </a:tc>
                <a:tc>
                  <a:txBody>
                    <a:bodyPr/>
                    <a:lstStyle/>
                    <a:p>
                      <a:pPr marR="1853565">
                        <a:lnSpc>
                          <a:spcPct val="107000"/>
                        </a:lnSpc>
                        <a:spcAft>
                          <a:spcPts val="0"/>
                        </a:spcAft>
                      </a:pPr>
                      <a:r>
                        <a:rPr lang="ky-KG" sz="1800" dirty="0" smtClean="0">
                          <a:effectLst/>
                        </a:rPr>
                        <a:t>1.Кандайдыр </a:t>
                      </a:r>
                      <a:r>
                        <a:rPr lang="ky-KG" sz="1800" dirty="0">
                          <a:effectLst/>
                        </a:rPr>
                        <a:t>бир окуянын негизинде же адамдардын жүрүш-турушун</a:t>
                      </a:r>
                      <a:r>
                        <a:rPr lang="ky-KG" sz="1800" dirty="0" smtClean="0">
                          <a:effectLst/>
                        </a:rPr>
                        <a:t>, мүнөзүнүн өзгөчөлүгүн</a:t>
                      </a:r>
                      <a:r>
                        <a:rPr lang="ky-KG" sz="1800" baseline="0" dirty="0" smtClean="0">
                          <a:effectLst/>
                        </a:rPr>
                        <a:t> </a:t>
                      </a:r>
                      <a:r>
                        <a:rPr lang="ky-KG" sz="1800" dirty="0" smtClean="0">
                          <a:effectLst/>
                        </a:rPr>
                        <a:t>жыйынтыктап,так,элестүү берилген,өзгөчө </a:t>
                      </a:r>
                      <a:r>
                        <a:rPr lang="ky-KG" sz="1800" dirty="0">
                          <a:effectLst/>
                        </a:rPr>
                        <a:t>чечмеленүүчү тарыхы бар,образдуу </a:t>
                      </a:r>
                      <a:r>
                        <a:rPr lang="ky-KG" sz="1800" dirty="0" smtClean="0">
                          <a:effectLst/>
                        </a:rPr>
                        <a:t>сүйлөм.</a:t>
                      </a:r>
                      <a:endParaRPr lang="ru-RU" sz="1800" dirty="0">
                        <a:effectLst/>
                      </a:endParaRPr>
                    </a:p>
                    <a:p>
                      <a:pPr marR="1853565">
                        <a:lnSpc>
                          <a:spcPct val="107000"/>
                        </a:lnSpc>
                        <a:spcAft>
                          <a:spcPts val="0"/>
                        </a:spcAft>
                      </a:pPr>
                      <a:r>
                        <a:rPr lang="ky-KG" sz="1800" dirty="0">
                          <a:effectLst/>
                        </a:rPr>
                        <a:t>М:Шырдакбектин боз </a:t>
                      </a:r>
                      <a:r>
                        <a:rPr lang="ky-KG" sz="1800" dirty="0" smtClean="0">
                          <a:effectLst/>
                        </a:rPr>
                        <a:t>жоргосундай.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31" marR="64231" marT="0" marB="0"/>
                </a:tc>
              </a:tr>
              <a:tr h="1074696">
                <a:tc>
                  <a:txBody>
                    <a:bodyPr/>
                    <a:lstStyle/>
                    <a:p>
                      <a:pPr>
                        <a:lnSpc>
                          <a:spcPct val="107000"/>
                        </a:lnSpc>
                        <a:spcAft>
                          <a:spcPts val="0"/>
                        </a:spcAft>
                      </a:pPr>
                      <a:r>
                        <a:rPr lang="ky-KG" sz="1800" dirty="0">
                          <a:effectLst/>
                        </a:rPr>
                        <a:t>2.Ой аягына чейин айтылат.</a:t>
                      </a:r>
                      <a:endParaRPr lang="ru-RU" sz="1800" dirty="0">
                        <a:effectLst/>
                      </a:endParaRPr>
                    </a:p>
                    <a:p>
                      <a:pPr>
                        <a:lnSpc>
                          <a:spcPct val="107000"/>
                        </a:lnSpc>
                        <a:spcAft>
                          <a:spcPts val="0"/>
                        </a:spcAft>
                      </a:pPr>
                      <a:r>
                        <a:rPr lang="ky-KG" sz="1800" dirty="0" smtClean="0">
                          <a:effectLst/>
                        </a:rPr>
                        <a:t>М:Эр </a:t>
                      </a:r>
                      <a:r>
                        <a:rPr lang="ky-KG" sz="1800" dirty="0">
                          <a:effectLst/>
                        </a:rPr>
                        <a:t>эмгегин жер </a:t>
                      </a:r>
                      <a:r>
                        <a:rPr lang="ky-KG" sz="1800" dirty="0" smtClean="0">
                          <a:effectLst/>
                        </a:rPr>
                        <a:t>жебейт.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31" marR="64231" marT="0" marB="0"/>
                </a:tc>
                <a:tc>
                  <a:txBody>
                    <a:bodyPr/>
                    <a:lstStyle/>
                    <a:p>
                      <a:pPr marR="1853565">
                        <a:lnSpc>
                          <a:spcPct val="107000"/>
                        </a:lnSpc>
                        <a:spcAft>
                          <a:spcPts val="0"/>
                        </a:spcAft>
                      </a:pPr>
                      <a:r>
                        <a:rPr lang="ky-KG" sz="1800" dirty="0" smtClean="0">
                          <a:effectLst/>
                        </a:rPr>
                        <a:t>2.Ой </a:t>
                      </a:r>
                      <a:r>
                        <a:rPr lang="ky-KG" sz="1800" dirty="0">
                          <a:effectLst/>
                        </a:rPr>
                        <a:t>кыйыр түрдө </a:t>
                      </a:r>
                      <a:r>
                        <a:rPr lang="ky-KG" sz="1800" dirty="0" smtClean="0">
                          <a:effectLst/>
                        </a:rPr>
                        <a:t>айтылат.</a:t>
                      </a:r>
                      <a:endParaRPr lang="ru-RU" sz="1800" dirty="0">
                        <a:effectLst/>
                      </a:endParaRPr>
                    </a:p>
                    <a:p>
                      <a:pPr marR="1853565">
                        <a:lnSpc>
                          <a:spcPct val="107000"/>
                        </a:lnSpc>
                        <a:spcAft>
                          <a:spcPts val="0"/>
                        </a:spcAft>
                      </a:pPr>
                      <a:r>
                        <a:rPr lang="ky-KG" sz="1800" dirty="0">
                          <a:effectLst/>
                        </a:rPr>
                        <a:t>М:Тейитбекче мал аяп</a:t>
                      </a:r>
                      <a:r>
                        <a:rPr lang="ky-KG" sz="1800" dirty="0" smtClean="0">
                          <a:effectLst/>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31" marR="64231" marT="0" marB="0"/>
                </a:tc>
              </a:tr>
              <a:tr h="1099715">
                <a:tc>
                  <a:txBody>
                    <a:bodyPr/>
                    <a:lstStyle/>
                    <a:p>
                      <a:pPr algn="just">
                        <a:lnSpc>
                          <a:spcPct val="107000"/>
                        </a:lnSpc>
                        <a:spcAft>
                          <a:spcPts val="0"/>
                        </a:spcAft>
                      </a:pPr>
                      <a:r>
                        <a:rPr lang="ky-KG" sz="1800" dirty="0">
                          <a:effectLst/>
                        </a:rPr>
                        <a:t>3.Тарбиялык мааниси </a:t>
                      </a:r>
                      <a:r>
                        <a:rPr lang="ky-KG" sz="1800" dirty="0" smtClean="0">
                          <a:effectLst/>
                        </a:rPr>
                        <a:t> күчтүү.</a:t>
                      </a:r>
                      <a:endParaRPr lang="ru-RU" sz="1800" dirty="0">
                        <a:effectLst/>
                      </a:endParaRPr>
                    </a:p>
                    <a:p>
                      <a:pPr>
                        <a:lnSpc>
                          <a:spcPct val="107000"/>
                        </a:lnSpc>
                        <a:spcAft>
                          <a:spcPts val="0"/>
                        </a:spcAft>
                      </a:pPr>
                      <a:r>
                        <a:rPr lang="ky-KG" sz="1800" dirty="0" smtClean="0">
                          <a:effectLst/>
                        </a:rPr>
                        <a:t>М:Жигитке </a:t>
                      </a:r>
                      <a:r>
                        <a:rPr lang="ky-KG" sz="1800" dirty="0">
                          <a:effectLst/>
                        </a:rPr>
                        <a:t>жетимиш өнөр аздык кылат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31" marR="64231" marT="0" marB="0"/>
                </a:tc>
                <a:tc>
                  <a:txBody>
                    <a:bodyPr/>
                    <a:lstStyle/>
                    <a:p>
                      <a:pPr marR="1853565">
                        <a:lnSpc>
                          <a:spcPct val="107000"/>
                        </a:lnSpc>
                        <a:spcAft>
                          <a:spcPts val="0"/>
                        </a:spcAft>
                      </a:pPr>
                      <a:r>
                        <a:rPr lang="ky-KG" sz="1800" dirty="0">
                          <a:effectLst/>
                        </a:rPr>
                        <a:t>3.Келип чыгыш </a:t>
                      </a:r>
                      <a:r>
                        <a:rPr lang="ky-KG" sz="1800" dirty="0" smtClean="0">
                          <a:effectLst/>
                        </a:rPr>
                        <a:t>тарыхы болгондугунда.</a:t>
                      </a:r>
                      <a:endParaRPr lang="ru-RU" sz="1800" dirty="0">
                        <a:effectLst/>
                      </a:endParaRPr>
                    </a:p>
                    <a:p>
                      <a:pPr marR="1853565">
                        <a:lnSpc>
                          <a:spcPct val="107000"/>
                        </a:lnSpc>
                        <a:spcAft>
                          <a:spcPts val="0"/>
                        </a:spcAft>
                      </a:pPr>
                      <a:r>
                        <a:rPr lang="ky-KG" sz="1800" dirty="0">
                          <a:effectLst/>
                        </a:rPr>
                        <a:t>М:Чубактын кунундай чубалган иш.</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31" marR="64231" marT="0" marB="0"/>
                </a:tc>
              </a:tr>
              <a:tr h="859937">
                <a:tc>
                  <a:txBody>
                    <a:bodyPr/>
                    <a:lstStyle/>
                    <a:p>
                      <a:pPr>
                        <a:lnSpc>
                          <a:spcPct val="107000"/>
                        </a:lnSpc>
                        <a:spcAft>
                          <a:spcPts val="0"/>
                        </a:spcAft>
                      </a:pPr>
                      <a:r>
                        <a:rPr lang="ky-KG" sz="1800" dirty="0" smtClean="0">
                          <a:effectLst/>
                        </a:rPr>
                        <a:t>4.Уйкаштык </a:t>
                      </a:r>
                      <a:r>
                        <a:rPr lang="ky-KG" sz="1800" dirty="0">
                          <a:effectLst/>
                        </a:rPr>
                        <a:t>касиетке ээ</a:t>
                      </a:r>
                      <a:r>
                        <a:rPr lang="ky-KG" sz="1800" dirty="0" smtClean="0">
                          <a:effectLst/>
                        </a:rPr>
                        <a:t>.</a:t>
                      </a:r>
                    </a:p>
                    <a:p>
                      <a:pPr>
                        <a:lnSpc>
                          <a:spcPct val="107000"/>
                        </a:lnSpc>
                        <a:spcAft>
                          <a:spcPts val="0"/>
                        </a:spcAft>
                      </a:pPr>
                      <a:r>
                        <a:rPr lang="ky-KG" sz="1800" dirty="0" smtClean="0">
                          <a:effectLst/>
                        </a:rPr>
                        <a:t>М:Душман </a:t>
                      </a:r>
                      <a:r>
                        <a:rPr lang="ky-KG" sz="1800" dirty="0">
                          <a:effectLst/>
                        </a:rPr>
                        <a:t>кагышат,дос </a:t>
                      </a:r>
                      <a:r>
                        <a:rPr lang="ky-KG" sz="1800" dirty="0" smtClean="0">
                          <a:effectLst/>
                        </a:rPr>
                        <a:t>табышат.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31" marR="64231" marT="0" marB="0"/>
                </a:tc>
                <a:tc>
                  <a:txBody>
                    <a:bodyPr/>
                    <a:lstStyle/>
                    <a:p>
                      <a:pPr marR="1853565">
                        <a:lnSpc>
                          <a:spcPct val="107000"/>
                        </a:lnSpc>
                        <a:spcAft>
                          <a:spcPts val="0"/>
                        </a:spcAft>
                      </a:pPr>
                      <a:r>
                        <a:rPr lang="ky-KG" sz="1800" dirty="0">
                          <a:effectLst/>
                        </a:rPr>
                        <a:t>4.Уйкаштыкка анчалык муктаж эмес.</a:t>
                      </a:r>
                      <a:endParaRPr lang="ru-RU" sz="1800" dirty="0">
                        <a:effectLst/>
                      </a:endParaRPr>
                    </a:p>
                    <a:p>
                      <a:pPr marR="1853565">
                        <a:lnSpc>
                          <a:spcPct val="107000"/>
                        </a:lnSpc>
                        <a:spcAft>
                          <a:spcPts val="0"/>
                        </a:spcAft>
                      </a:pPr>
                      <a:r>
                        <a:rPr lang="ky-KG" sz="1800" dirty="0">
                          <a:effectLst/>
                        </a:rPr>
                        <a:t>М:Көп жойлоп капканга түшкөн </a:t>
                      </a:r>
                      <a:r>
                        <a:rPr lang="ky-KG" sz="1800" dirty="0" smtClean="0">
                          <a:effectLst/>
                        </a:rPr>
                        <a:t>түлкүчө.</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31" marR="64231" marT="0" marB="0"/>
                </a:tc>
              </a:tr>
            </a:tbl>
          </a:graphicData>
        </a:graphic>
      </p:graphicFrame>
    </p:spTree>
    <p:extLst>
      <p:ext uri="{BB962C8B-B14F-4D97-AF65-F5344CB8AC3E}">
        <p14:creationId xmlns:p14="http://schemas.microsoft.com/office/powerpoint/2010/main" val="839119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17582" y="760222"/>
            <a:ext cx="9564303" cy="5496198"/>
          </a:xfrm>
          <a:prstGeom prst="rect">
            <a:avLst/>
          </a:prstGeom>
        </p:spPr>
      </p:pic>
    </p:spTree>
    <p:extLst>
      <p:ext uri="{BB962C8B-B14F-4D97-AF65-F5344CB8AC3E}">
        <p14:creationId xmlns:p14="http://schemas.microsoft.com/office/powerpoint/2010/main" val="2134590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205" y="510745"/>
            <a:ext cx="10734846" cy="6005557"/>
          </a:xfrm>
        </p:spPr>
        <p:txBody>
          <a:bodyPr>
            <a:normAutofit fontScale="90000"/>
          </a:bodyPr>
          <a:lstStyle/>
          <a:p>
            <a:pPr marL="2070735">
              <a:lnSpc>
                <a:spcPct val="107000"/>
              </a:lnSpc>
              <a:spcAft>
                <a:spcPts val="800"/>
              </a:spcAft>
            </a:pPr>
            <a:r>
              <a:rPr lang="ky-KG" sz="27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Көнүгүү иштөө</a:t>
            </a:r>
            <a:r>
              <a:rPr lang="ru-RU" sz="2700" dirty="0">
                <a:latin typeface="Calibri" panose="020F0502020204030204" pitchFamily="34" charset="0"/>
                <a:ea typeface="Calibri" panose="020F0502020204030204" pitchFamily="34" charset="0"/>
                <a:cs typeface="Times New Roman" panose="02020603050405020304" pitchFamily="18" charset="0"/>
              </a:rPr>
              <a:t/>
            </a:r>
            <a:br>
              <a:rPr lang="ru-RU" sz="2700" dirty="0">
                <a:latin typeface="Calibri" panose="020F0502020204030204" pitchFamily="34" charset="0"/>
                <a:ea typeface="Calibri" panose="020F0502020204030204" pitchFamily="34" charset="0"/>
                <a:cs typeface="Times New Roman" panose="02020603050405020304" pitchFamily="18" charset="0"/>
              </a:rPr>
            </a:br>
            <a:r>
              <a:rPr lang="ky-KG"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1</a:t>
            </a:r>
            <a: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ky-KG"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Ат сыйлаган жөө баспас</a:t>
            </a:r>
            <a: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ky-KG"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 эр сыйлаган эшикте калбас</a:t>
            </a:r>
            <a: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b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2.</a:t>
            </a:r>
            <a:r>
              <a:rPr lang="ky-KG"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Атты камчы менен айдабай</a:t>
            </a:r>
            <a: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ky-KG"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 жем менен айда</a:t>
            </a:r>
            <a: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b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3.</a:t>
            </a:r>
            <a:r>
              <a:rPr lang="ky-KG"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Ат тойгон жерине качат</a:t>
            </a:r>
            <a: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ky-KG"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ky-KG" sz="2700" b="1" i="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адам </a:t>
            </a:r>
            <a:r>
              <a:rPr lang="ky-KG"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туулган жерине качат</a:t>
            </a:r>
            <a: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b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4.</a:t>
            </a:r>
            <a:r>
              <a:rPr lang="ky-KG"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Аттууга жөө жете албайт</a:t>
            </a:r>
            <a: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b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5.</a:t>
            </a:r>
            <a:r>
              <a:rPr lang="ky-KG"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Атты достой </a:t>
            </a:r>
            <a:r>
              <a:rPr lang="ky-KG" sz="2700" b="1" i="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сүйсөң</a:t>
            </a:r>
            <a: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ky-KG"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душмандай минесиң</a:t>
            </a:r>
            <a: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b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r>
              <a:rPr lang="ky-KG"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6.Аттын баары тулпар болбойт, куштун баары шумкар болбойт.</a:t>
            </a:r>
            <a: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
            </a:r>
            <a:b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7</a:t>
            </a:r>
            <a:r>
              <a:rPr lang="ru-RU" sz="2700" b="1" i="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ky-KG"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Атың барда жер тааны </a:t>
            </a:r>
            <a: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ky-KG"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 атаң барда эл тааны</a:t>
            </a:r>
            <a: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b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r>
              <a:rPr lang="ru-RU"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8</a:t>
            </a:r>
            <a:r>
              <a:rPr lang="ru-RU" sz="2700" b="1" i="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ky-KG" sz="2700" b="1" i="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Аты </a:t>
            </a:r>
            <a:r>
              <a:rPr lang="ky-KG"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жоктун буту жок</a:t>
            </a:r>
            <a:r>
              <a:rPr lang="en-US" sz="2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ru-RU" sz="28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
            </a:r>
            <a:br>
              <a:rPr lang="ru-RU" sz="28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endParaRPr lang="ru-RU" sz="4000" b="1" i="1" dirty="0">
              <a:solidFill>
                <a:srgbClr val="7030A0"/>
              </a:solidFill>
            </a:endParaRPr>
          </a:p>
        </p:txBody>
      </p:sp>
    </p:spTree>
    <p:extLst>
      <p:ext uri="{BB962C8B-B14F-4D97-AF65-F5344CB8AC3E}">
        <p14:creationId xmlns:p14="http://schemas.microsoft.com/office/powerpoint/2010/main" val="3463215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20000">
              <a:srgbClr val="B5CEEA"/>
            </a:gs>
            <a:gs pos="0">
              <a:schemeClr val="accent5">
                <a:lumMod val="40000"/>
                <a:lumOff val="60000"/>
              </a:schemeClr>
            </a:gs>
            <a:gs pos="91000">
              <a:schemeClr val="accent6">
                <a:lumMod val="60000"/>
                <a:lumOff val="40000"/>
              </a:schemeClr>
            </a:gs>
            <a:gs pos="32000">
              <a:schemeClr val="accent1">
                <a:lumMod val="45000"/>
                <a:lumOff val="55000"/>
              </a:schemeClr>
            </a:gs>
            <a:gs pos="4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0345" y="1463040"/>
            <a:ext cx="7328639" cy="4600876"/>
          </a:xfrm>
        </p:spPr>
        <p:txBody>
          <a:bodyPr>
            <a:normAutofit fontScale="90000"/>
          </a:bodyPr>
          <a:lstStyle/>
          <a:p>
            <a:pPr marL="2340610">
              <a:lnSpc>
                <a:spcPct val="107000"/>
              </a:lnSpc>
              <a:spcAft>
                <a:spcPts val="0"/>
              </a:spcAft>
            </a:pP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C</a:t>
            </a:r>
            <a:r>
              <a:rPr lang="ky-KG" dirty="0">
                <a:solidFill>
                  <a:srgbClr val="7030A0"/>
                </a:solidFill>
                <a:latin typeface="Calibri" panose="020F0502020204030204" pitchFamily="34" charset="0"/>
                <a:ea typeface="Calibri" panose="020F0502020204030204" pitchFamily="34" charset="0"/>
                <a:cs typeface="Times New Roman" panose="02020603050405020304" pitchFamily="18" charset="0"/>
              </a:rPr>
              <a:t>өздүк менен </a:t>
            </a:r>
            <a:r>
              <a:rPr lang="ky-KG"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иштөө</a:t>
            </a:r>
            <a:r>
              <a:rPr lang="ky-KG" dirty="0">
                <a:latin typeface="Calibri" panose="020F0502020204030204" pitchFamily="34" charset="0"/>
                <a:ea typeface="Calibri" panose="020F0502020204030204" pitchFamily="34" charset="0"/>
                <a:cs typeface="Times New Roman" panose="02020603050405020304" pitchFamily="18" charset="0"/>
              </a:rPr>
              <a:t>:</a:t>
            </a:r>
            <a:r>
              <a:rPr lang="ru-RU" dirty="0">
                <a:latin typeface="Calibri" panose="020F0502020204030204" pitchFamily="34" charset="0"/>
                <a:ea typeface="Calibri" panose="020F0502020204030204" pitchFamily="34" charset="0"/>
                <a:cs typeface="Times New Roman" panose="02020603050405020304" pitchFamily="18" charset="0"/>
              </a:rPr>
              <a:t/>
            </a:r>
            <a:br>
              <a:rPr lang="ru-RU" dirty="0">
                <a:latin typeface="Calibri" panose="020F0502020204030204" pitchFamily="34" charset="0"/>
                <a:ea typeface="Calibri" panose="020F0502020204030204" pitchFamily="34" charset="0"/>
                <a:cs typeface="Times New Roman" panose="02020603050405020304" pitchFamily="18" charset="0"/>
              </a:rPr>
            </a:br>
            <a:r>
              <a:rPr lang="ru-RU"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Жөө</a:t>
            </a:r>
            <a:r>
              <a:rPr lang="ru-RU" dirty="0" smtClean="0">
                <a:latin typeface="Calibri" panose="020F0502020204030204" pitchFamily="34" charset="0"/>
                <a:ea typeface="Calibri" panose="020F0502020204030204" pitchFamily="34" charset="0"/>
                <a:cs typeface="Times New Roman" panose="02020603050405020304" pitchFamily="18" charset="0"/>
              </a:rPr>
              <a:t> - пешком </a:t>
            </a:r>
            <a:br>
              <a:rPr lang="ru-RU" dirty="0" smtClean="0">
                <a:latin typeface="Calibri" panose="020F0502020204030204" pitchFamily="34" charset="0"/>
                <a:ea typeface="Calibri" panose="020F0502020204030204" pitchFamily="34" charset="0"/>
                <a:cs typeface="Times New Roman" panose="02020603050405020304" pitchFamily="18" charset="0"/>
              </a:rPr>
            </a:br>
            <a:r>
              <a:rPr lang="ru-RU"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Камчы</a:t>
            </a:r>
            <a:r>
              <a:rPr lang="ru-RU" dirty="0" smtClean="0">
                <a:latin typeface="Calibri" panose="020F0502020204030204" pitchFamily="34" charset="0"/>
                <a:ea typeface="Calibri" panose="020F0502020204030204" pitchFamily="34" charset="0"/>
                <a:cs typeface="Times New Roman" panose="02020603050405020304" pitchFamily="18" charset="0"/>
              </a:rPr>
              <a:t> -плётка</a:t>
            </a:r>
            <a:br>
              <a:rPr lang="ru-RU" dirty="0" smtClean="0">
                <a:latin typeface="Calibri" panose="020F0502020204030204" pitchFamily="34" charset="0"/>
                <a:ea typeface="Calibri" panose="020F0502020204030204" pitchFamily="34" charset="0"/>
                <a:cs typeface="Times New Roman" panose="02020603050405020304" pitchFamily="18" charset="0"/>
              </a:rPr>
            </a:br>
            <a:r>
              <a:rPr lang="ru-RU"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Качат</a:t>
            </a:r>
            <a:r>
              <a:rPr lang="ru-RU" dirty="0" smtClean="0">
                <a:latin typeface="Calibri" panose="020F0502020204030204" pitchFamily="34" charset="0"/>
                <a:ea typeface="Calibri" panose="020F0502020204030204" pitchFamily="34" charset="0"/>
                <a:cs typeface="Times New Roman" panose="02020603050405020304" pitchFamily="18" charset="0"/>
              </a:rPr>
              <a:t>-  бежит</a:t>
            </a:r>
            <a:br>
              <a:rPr lang="ru-RU" dirty="0" smtClean="0">
                <a:latin typeface="Calibri" panose="020F0502020204030204" pitchFamily="34" charset="0"/>
                <a:ea typeface="Calibri" panose="020F0502020204030204" pitchFamily="34" charset="0"/>
                <a:cs typeface="Times New Roman" panose="02020603050405020304" pitchFamily="18" charset="0"/>
              </a:rPr>
            </a:br>
            <a:r>
              <a:rPr lang="ru-RU"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Тулпар</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smtClean="0">
                <a:latin typeface="Calibri" panose="020F0502020204030204" pitchFamily="34" charset="0"/>
                <a:ea typeface="Calibri" panose="020F0502020204030204" pitchFamily="34" charset="0"/>
                <a:cs typeface="Times New Roman" panose="02020603050405020304" pitchFamily="18" charset="0"/>
              </a:rPr>
              <a:t>– скакун</a:t>
            </a:r>
            <a:br>
              <a:rPr lang="ru-RU" dirty="0" smtClean="0">
                <a:latin typeface="Calibri" panose="020F0502020204030204" pitchFamily="34" charset="0"/>
                <a:ea typeface="Calibri" panose="020F0502020204030204" pitchFamily="34" charset="0"/>
                <a:cs typeface="Times New Roman" panose="02020603050405020304" pitchFamily="18" charset="0"/>
              </a:rPr>
            </a:br>
            <a:r>
              <a:rPr lang="ru-RU"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Шумкар</a:t>
            </a:r>
            <a:r>
              <a:rPr lang="ru-RU" dirty="0" smtClean="0">
                <a:latin typeface="Calibri" panose="020F0502020204030204" pitchFamily="34" charset="0"/>
                <a:ea typeface="Calibri" panose="020F0502020204030204" pitchFamily="34" charset="0"/>
                <a:cs typeface="Times New Roman" panose="02020603050405020304" pitchFamily="18" charset="0"/>
              </a:rPr>
              <a:t> – сокол</a:t>
            </a:r>
            <a:br>
              <a:rPr lang="ru-RU" dirty="0" smtClean="0">
                <a:latin typeface="Calibri" panose="020F0502020204030204" pitchFamily="34" charset="0"/>
                <a:ea typeface="Calibri" panose="020F0502020204030204" pitchFamily="34" charset="0"/>
                <a:cs typeface="Times New Roman" panose="02020603050405020304" pitchFamily="18" charset="0"/>
              </a:rPr>
            </a:br>
            <a:r>
              <a:rPr lang="ru-RU"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Жем</a:t>
            </a:r>
            <a:r>
              <a:rPr lang="ru-RU" dirty="0" smtClean="0">
                <a:latin typeface="Calibri" panose="020F0502020204030204" pitchFamily="34" charset="0"/>
                <a:ea typeface="Calibri" panose="020F0502020204030204" pitchFamily="34" charset="0"/>
                <a:cs typeface="Times New Roman" panose="02020603050405020304" pitchFamily="18" charset="0"/>
              </a:rPr>
              <a:t> – корм</a:t>
            </a:r>
            <a:br>
              <a:rPr lang="ru-RU" dirty="0" smtClean="0">
                <a:latin typeface="Calibri" panose="020F0502020204030204" pitchFamily="34" charset="0"/>
                <a:ea typeface="Calibri" panose="020F0502020204030204" pitchFamily="34" charset="0"/>
                <a:cs typeface="Times New Roman" panose="02020603050405020304" pitchFamily="18" charset="0"/>
              </a:rPr>
            </a:br>
            <a:r>
              <a:rPr lang="ru-RU"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Тааны</a:t>
            </a:r>
            <a:r>
              <a:rPr lang="ru-RU" dirty="0" smtClean="0">
                <a:latin typeface="Calibri" panose="020F0502020204030204" pitchFamily="34" charset="0"/>
                <a:ea typeface="Calibri" panose="020F0502020204030204" pitchFamily="34" charset="0"/>
                <a:cs typeface="Times New Roman" panose="02020603050405020304" pitchFamily="18" charset="0"/>
              </a:rPr>
              <a:t> - узнай</a:t>
            </a:r>
            <a:br>
              <a:rPr lang="ru-RU" dirty="0" smtClean="0">
                <a:latin typeface="Calibri" panose="020F0502020204030204" pitchFamily="34" charset="0"/>
                <a:ea typeface="Calibri" panose="020F0502020204030204" pitchFamily="34" charset="0"/>
                <a:cs typeface="Times New Roman" panose="02020603050405020304" pitchFamily="18" charset="0"/>
              </a:rPr>
            </a:br>
            <a:r>
              <a:rPr lang="ru-RU" sz="2400" dirty="0">
                <a:latin typeface="Calibri" panose="020F0502020204030204" pitchFamily="34" charset="0"/>
                <a:ea typeface="Calibri" panose="020F0502020204030204" pitchFamily="34" charset="0"/>
                <a:cs typeface="Times New Roman" panose="02020603050405020304" pitchFamily="18" charset="0"/>
              </a:rPr>
              <a:t/>
            </a:r>
            <a:br>
              <a:rPr lang="ru-RU" sz="2400" dirty="0">
                <a:latin typeface="Calibri" panose="020F0502020204030204" pitchFamily="34" charset="0"/>
                <a:ea typeface="Calibri" panose="020F0502020204030204" pitchFamily="34" charset="0"/>
                <a:cs typeface="Times New Roman" panose="02020603050405020304" pitchFamily="18" charset="0"/>
              </a:rPr>
            </a:br>
            <a:r>
              <a:rPr lang="ky-KG" dirty="0">
                <a:latin typeface="Calibri" panose="020F0502020204030204" pitchFamily="34" charset="0"/>
                <a:ea typeface="Calibri" panose="020F0502020204030204" pitchFamily="34" charset="0"/>
                <a:cs typeface="Times New Roman" panose="02020603050405020304" pitchFamily="18" charset="0"/>
              </a:rPr>
              <a:t> </a:t>
            </a:r>
            <a:r>
              <a:rPr lang="ru-RU" sz="2400" dirty="0">
                <a:latin typeface="Calibri" panose="020F0502020204030204" pitchFamily="34" charset="0"/>
                <a:ea typeface="Calibri" panose="020F0502020204030204" pitchFamily="34" charset="0"/>
                <a:cs typeface="Times New Roman" panose="02020603050405020304" pitchFamily="18" charset="0"/>
              </a:rPr>
              <a:t/>
            </a:r>
            <a:br>
              <a:rPr lang="ru-RU" sz="24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4685" y="548640"/>
            <a:ext cx="4504623" cy="5617268"/>
          </a:xfrm>
          <a:prstGeom prst="rect">
            <a:avLst/>
          </a:prstGeom>
        </p:spPr>
      </p:pic>
    </p:spTree>
    <p:extLst>
      <p:ext uri="{BB962C8B-B14F-4D97-AF65-F5344CB8AC3E}">
        <p14:creationId xmlns:p14="http://schemas.microsoft.com/office/powerpoint/2010/main" val="3572362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20000">
              <a:srgbClr val="B5CEEA"/>
            </a:gs>
            <a:gs pos="0">
              <a:schemeClr val="accent5">
                <a:lumMod val="40000"/>
                <a:lumOff val="60000"/>
              </a:schemeClr>
            </a:gs>
            <a:gs pos="91000">
              <a:schemeClr val="accent6">
                <a:lumMod val="60000"/>
                <a:lumOff val="40000"/>
              </a:schemeClr>
            </a:gs>
            <a:gs pos="32000">
              <a:schemeClr val="accent1">
                <a:lumMod val="45000"/>
                <a:lumOff val="55000"/>
              </a:schemeClr>
            </a:gs>
            <a:gs pos="4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92745" y="2791769"/>
            <a:ext cx="8620372" cy="819125"/>
          </a:xfrm>
        </p:spPr>
        <p:txBody>
          <a:bodyPr>
            <a:normAutofit fontScale="90000"/>
          </a:bodyPr>
          <a:lstStyle/>
          <a:p>
            <a:r>
              <a:rPr lang="ky-KG" i="1" dirty="0" smtClean="0">
                <a:effectLst>
                  <a:outerShdw blurRad="38100" dist="38100" dir="2700000" algn="tl">
                    <a:srgbClr val="000000">
                      <a:alpha val="43137"/>
                    </a:srgbClr>
                  </a:outerShdw>
                </a:effectLst>
              </a:rPr>
              <a:t>Көңүл бурганыңыздарга </a:t>
            </a:r>
            <a:br>
              <a:rPr lang="ky-KG" i="1" dirty="0" smtClean="0">
                <a:effectLst>
                  <a:outerShdw blurRad="38100" dist="38100" dir="2700000" algn="tl">
                    <a:srgbClr val="000000">
                      <a:alpha val="43137"/>
                    </a:srgbClr>
                  </a:outerShdw>
                </a:effectLst>
              </a:rPr>
            </a:br>
            <a:r>
              <a:rPr lang="ky-KG" i="1" dirty="0" smtClean="0">
                <a:effectLst>
                  <a:outerShdw blurRad="38100" dist="38100" dir="2700000" algn="tl">
                    <a:srgbClr val="000000">
                      <a:alpha val="43137"/>
                    </a:srgbClr>
                  </a:outerShdw>
                </a:effectLst>
              </a:rPr>
              <a:t>чоң рахмат!</a:t>
            </a:r>
            <a:endParaRPr lang="ru-RU"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74979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flipV="1">
            <a:off x="1433384" y="197708"/>
            <a:ext cx="8130746" cy="551935"/>
          </a:xfrm>
        </p:spPr>
        <p:txBody>
          <a:bodyPr>
            <a:normAutofit fontScale="90000"/>
          </a:bodyPr>
          <a:lstStyle/>
          <a:p>
            <a:r>
              <a:rPr lang="ru-RU" sz="4800" i="1" dirty="0" smtClean="0">
                <a:solidFill>
                  <a:schemeClr val="accent4"/>
                </a:solidFill>
                <a:latin typeface="Arial" panose="020B0604020202020204" pitchFamily="34" charset="0"/>
                <a:ea typeface="Calibri" panose="020F0502020204030204" pitchFamily="34" charset="0"/>
              </a:rPr>
              <a:t/>
            </a:r>
            <a:br>
              <a:rPr lang="ru-RU" sz="4800" i="1" dirty="0" smtClean="0">
                <a:solidFill>
                  <a:schemeClr val="accent4"/>
                </a:solidFill>
                <a:latin typeface="Arial" panose="020B0604020202020204" pitchFamily="34" charset="0"/>
                <a:ea typeface="Calibri" panose="020F0502020204030204" pitchFamily="34" charset="0"/>
              </a:rPr>
            </a:br>
            <a:endParaRPr lang="ru-RU" i="1" dirty="0">
              <a:solidFill>
                <a:schemeClr val="accent4"/>
              </a:solidFill>
            </a:endParaRPr>
          </a:p>
        </p:txBody>
      </p:sp>
      <p:sp>
        <p:nvSpPr>
          <p:cNvPr id="3" name="Подзаголовок 2"/>
          <p:cNvSpPr>
            <a:spLocks noGrp="1"/>
          </p:cNvSpPr>
          <p:nvPr>
            <p:ph type="subTitle" idx="1"/>
          </p:nvPr>
        </p:nvSpPr>
        <p:spPr>
          <a:xfrm rot="10800000" flipV="1">
            <a:off x="1285103" y="255373"/>
            <a:ext cx="8130746" cy="2273643"/>
          </a:xfrm>
        </p:spPr>
        <p:txBody>
          <a:bodyPr>
            <a:noAutofit/>
          </a:bodyPr>
          <a:lstStyle/>
          <a:p>
            <a:r>
              <a:rPr lang="ky-KG" sz="7200" b="1" i="1" dirty="0" smtClean="0">
                <a:solidFill>
                  <a:srgbClr val="00B050"/>
                </a:solidFill>
              </a:rPr>
              <a:t>Макал-лакаптар</a:t>
            </a:r>
            <a:r>
              <a:rPr lang="ky-KG" sz="7200" b="1" i="1" dirty="0" smtClean="0"/>
              <a:t> </a:t>
            </a:r>
            <a:endParaRPr lang="ru-RU" sz="7200" b="1" i="1" dirty="0"/>
          </a:p>
        </p:txBody>
      </p:sp>
      <p:pic>
        <p:nvPicPr>
          <p:cNvPr id="6" name="Рисунок 5"/>
          <p:cNvPicPr>
            <a:picLocks noChangeAspect="1"/>
          </p:cNvPicPr>
          <p:nvPr/>
        </p:nvPicPr>
        <p:blipFill>
          <a:blip r:embed="rId2"/>
          <a:stretch>
            <a:fillRect/>
          </a:stretch>
        </p:blipFill>
        <p:spPr>
          <a:xfrm>
            <a:off x="1136822" y="1630319"/>
            <a:ext cx="9539416" cy="4589248"/>
          </a:xfrm>
          <a:prstGeom prst="rect">
            <a:avLst/>
          </a:prstGeom>
        </p:spPr>
      </p:pic>
    </p:spTree>
    <p:extLst>
      <p:ext uri="{BB962C8B-B14F-4D97-AF65-F5344CB8AC3E}">
        <p14:creationId xmlns:p14="http://schemas.microsoft.com/office/powerpoint/2010/main" val="298995989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51222" y="741405"/>
            <a:ext cx="7677666" cy="4824720"/>
          </a:xfrm>
        </p:spPr>
        <p:txBody>
          <a:bodyPr>
            <a:normAutofit fontScale="90000"/>
          </a:bodyPr>
          <a:lstStyle/>
          <a:p>
            <a:r>
              <a:rPr lang="ru-RU" sz="2800" i="1" dirty="0" smtClean="0">
                <a:solidFill>
                  <a:srgbClr val="FF0000"/>
                </a:solidFill>
                <a:latin typeface="Arial" panose="020B0604020202020204" pitchFamily="34" charset="0"/>
                <a:ea typeface="Calibri" panose="020F0502020204030204" pitchFamily="34" charset="0"/>
              </a:rPr>
              <a:t>Макал-</a:t>
            </a:r>
            <a:r>
              <a:rPr lang="ru-RU" sz="2800" i="1" dirty="0" err="1" smtClean="0">
                <a:solidFill>
                  <a:srgbClr val="FF0000"/>
                </a:solidFill>
                <a:latin typeface="Arial" panose="020B0604020202020204" pitchFamily="34" charset="0"/>
                <a:ea typeface="Calibri" panose="020F0502020204030204" pitchFamily="34" charset="0"/>
              </a:rPr>
              <a:t>лакап</a:t>
            </a:r>
            <a:r>
              <a:rPr lang="ru-RU" sz="2800" i="1" dirty="0" smtClean="0">
                <a:solidFill>
                  <a:srgbClr val="FF0000"/>
                </a:solidFill>
                <a:latin typeface="Arial" panose="020B0604020202020204" pitchFamily="34" charset="0"/>
                <a:ea typeface="Calibri" panose="020F0502020204030204" pitchFamily="34" charset="0"/>
              </a:rPr>
              <a:t> </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адамдардын</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көп</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жылдардан</a:t>
            </a:r>
            <a:r>
              <a:rPr lang="ru-RU" sz="2800" i="1" dirty="0" smtClean="0">
                <a:solidFill>
                  <a:srgbClr val="002060"/>
                </a:solidFill>
                <a:latin typeface="Arial" panose="020B0604020202020204" pitchFamily="34" charset="0"/>
                <a:ea typeface="Calibri" panose="020F0502020204030204" pitchFamily="34" charset="0"/>
              </a:rPr>
              <a:t> бери </a:t>
            </a:r>
            <a:r>
              <a:rPr lang="ru-RU" sz="2800" i="1" dirty="0" err="1" smtClean="0">
                <a:solidFill>
                  <a:srgbClr val="002060"/>
                </a:solidFill>
                <a:latin typeface="Arial" panose="020B0604020202020204" pitchFamily="34" charset="0"/>
                <a:ea typeface="Calibri" panose="020F0502020204030204" pitchFamily="34" charset="0"/>
              </a:rPr>
              <a:t>келе</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жаткан</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философиялык</a:t>
            </a:r>
            <a:r>
              <a:rPr lang="ru-RU" sz="2800" i="1" dirty="0" smtClean="0">
                <a:solidFill>
                  <a:srgbClr val="002060"/>
                </a:solidFill>
                <a:latin typeface="Arial" panose="020B0604020202020204" pitchFamily="34" charset="0"/>
                <a:ea typeface="Calibri" panose="020F0502020204030204" pitchFamily="34" charset="0"/>
              </a:rPr>
              <a:t> ой </a:t>
            </a:r>
            <a:r>
              <a:rPr lang="ru-RU" sz="2800" i="1" dirty="0" err="1" smtClean="0">
                <a:solidFill>
                  <a:srgbClr val="002060"/>
                </a:solidFill>
                <a:latin typeface="Arial" panose="020B0604020202020204" pitchFamily="34" charset="0"/>
                <a:ea typeface="Calibri" panose="020F0502020204030204" pitchFamily="34" charset="0"/>
              </a:rPr>
              <a:t>корутундуларын</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жыйынтыктап</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алардын</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турмуш</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тажрыйбаларынын</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негизинен</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алынган</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рифмалашкан</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жана</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ритмдешкен</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бир</a:t>
            </a:r>
            <a:r>
              <a:rPr lang="ru-RU" sz="2800" i="1" dirty="0" smtClean="0">
                <a:solidFill>
                  <a:srgbClr val="002060"/>
                </a:solidFill>
                <a:latin typeface="Arial" panose="020B0604020202020204" pitchFamily="34" charset="0"/>
                <a:ea typeface="Calibri" panose="020F0502020204030204" pitchFamily="34" charset="0"/>
              </a:rPr>
              <a:t> же </a:t>
            </a:r>
            <a:r>
              <a:rPr lang="ru-RU" sz="2800" i="1" dirty="0" err="1" smtClean="0">
                <a:solidFill>
                  <a:srgbClr val="002060"/>
                </a:solidFill>
                <a:latin typeface="Arial" panose="020B0604020202020204" pitchFamily="34" charset="0"/>
                <a:ea typeface="Calibri" panose="020F0502020204030204" pitchFamily="34" charset="0"/>
              </a:rPr>
              <a:t>бир</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нече</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сүйлөмдө</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ойду</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бүтүрө</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айткан</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тарбиялоо</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максатында</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колдонулган</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фольклордук</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чыгармалар</a:t>
            </a:r>
            <a:r>
              <a:rPr lang="ru-RU" sz="2800" i="1" dirty="0" smtClean="0">
                <a:solidFill>
                  <a:srgbClr val="002060"/>
                </a:solidFill>
                <a:latin typeface="Arial" panose="020B0604020202020204" pitchFamily="34" charset="0"/>
                <a:ea typeface="Calibri" panose="020F0502020204030204" pitchFamily="34" charset="0"/>
              </a:rPr>
              <a:t>. </a:t>
            </a:r>
            <a:br>
              <a:rPr lang="ru-RU" sz="2800" i="1" dirty="0" smtClean="0">
                <a:solidFill>
                  <a:srgbClr val="002060"/>
                </a:solidFill>
                <a:latin typeface="Arial" panose="020B0604020202020204" pitchFamily="34" charset="0"/>
                <a:ea typeface="Calibri" panose="020F0502020204030204" pitchFamily="34" charset="0"/>
              </a:rPr>
            </a:br>
            <a:r>
              <a:rPr lang="ru-RU" sz="2800" i="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Адам оюнун, акыл-эсинин энциклопедиясы” (мындай барак жок)"/>
              </a:rPr>
              <a:t>“Адам </a:t>
            </a:r>
            <a:r>
              <a:rPr lang="ru-RU" sz="2800" i="1" dirty="0" err="1" smtClean="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Адам оюнун, акыл-эсинин энциклопедиясы” (мындай барак жок)"/>
              </a:rPr>
              <a:t>оюнун</a:t>
            </a:r>
            <a:r>
              <a:rPr lang="ru-RU" sz="2800" i="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Адам оюнун, акыл-эсинин энциклопедиясы” (мындай барак жок)"/>
              </a:rPr>
              <a:t>, </a:t>
            </a:r>
            <a:r>
              <a:rPr lang="ru-RU" sz="2800" i="1" dirty="0" err="1" smtClean="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Адам оюнун, акыл-эсинин энциклопедиясы” (мындай барак жок)"/>
              </a:rPr>
              <a:t>акыл-эсинин</a:t>
            </a:r>
            <a:r>
              <a:rPr lang="ru-RU" sz="2800" i="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Адам оюнун, акыл-эсинин энциклопедиясы” (мындай барак жок)"/>
              </a:rPr>
              <a:t> </a:t>
            </a:r>
            <a:r>
              <a:rPr lang="ru-RU" sz="2800" i="1" dirty="0" err="1" smtClean="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Адам оюнун, акыл-эсинин энциклопедиясы” (мындай барак жок)"/>
              </a:rPr>
              <a:t>энциклопедиясы</a:t>
            </a:r>
            <a:r>
              <a:rPr lang="ru-RU" sz="2800" i="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Адам оюнун, акыл-эсинин энциклопедиясы” (мындай барак жок)"/>
              </a:rPr>
              <a:t>”</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болгон</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макалдар</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дээрлик</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дүйнөнүн</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бардык</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элине</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таандык</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болуп</a:t>
            </a:r>
            <a:r>
              <a:rPr lang="ru-RU" sz="2800" i="1" dirty="0" smtClean="0">
                <a:solidFill>
                  <a:srgbClr val="002060"/>
                </a:solidFill>
                <a:latin typeface="Arial" panose="020B0604020202020204" pitchFamily="34" charset="0"/>
                <a:ea typeface="Calibri" panose="020F0502020204030204" pitchFamily="34" charset="0"/>
              </a:rPr>
              <a:t> </a:t>
            </a:r>
            <a:r>
              <a:rPr lang="ru-RU" sz="2800" i="1" dirty="0" err="1" smtClean="0">
                <a:solidFill>
                  <a:srgbClr val="002060"/>
                </a:solidFill>
                <a:latin typeface="Arial" panose="020B0604020202020204" pitchFamily="34" charset="0"/>
                <a:ea typeface="Calibri" panose="020F0502020204030204" pitchFamily="34" charset="0"/>
              </a:rPr>
              <a:t>саналат</a:t>
            </a:r>
            <a:r>
              <a:rPr lang="ru-RU" sz="2800" i="1" dirty="0" smtClean="0">
                <a:solidFill>
                  <a:srgbClr val="002060"/>
                </a:solidFill>
                <a:latin typeface="Arial" panose="020B0604020202020204" pitchFamily="34" charset="0"/>
                <a:ea typeface="Calibri" panose="020F0502020204030204" pitchFamily="34" charset="0"/>
              </a:rPr>
              <a:t>. </a:t>
            </a:r>
            <a:r>
              <a:rPr lang="ru-RU" sz="4800" i="1" dirty="0" smtClean="0">
                <a:solidFill>
                  <a:srgbClr val="002060"/>
                </a:solidFill>
                <a:latin typeface="Arial" panose="020B0604020202020204" pitchFamily="34" charset="0"/>
                <a:ea typeface="Calibri" panose="020F0502020204030204" pitchFamily="34" charset="0"/>
              </a:rPr>
              <a:t/>
            </a:r>
            <a:br>
              <a:rPr lang="ru-RU" sz="4800" i="1" dirty="0" smtClean="0">
                <a:solidFill>
                  <a:srgbClr val="002060"/>
                </a:solidFill>
                <a:latin typeface="Arial" panose="020B0604020202020204" pitchFamily="34" charset="0"/>
                <a:ea typeface="Calibri" panose="020F0502020204030204" pitchFamily="34" charset="0"/>
              </a:rPr>
            </a:br>
            <a:endParaRPr lang="ru-RU" i="1" dirty="0">
              <a:solidFill>
                <a:srgbClr val="002060"/>
              </a:solidFill>
            </a:endParaRPr>
          </a:p>
        </p:txBody>
      </p:sp>
      <p:sp>
        <p:nvSpPr>
          <p:cNvPr id="5" name="Облако 4"/>
          <p:cNvSpPr/>
          <p:nvPr/>
        </p:nvSpPr>
        <p:spPr>
          <a:xfrm>
            <a:off x="724930" y="-172994"/>
            <a:ext cx="9794789" cy="640638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766602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8610" y="461319"/>
            <a:ext cx="7651294" cy="4810897"/>
          </a:xfrm>
        </p:spPr>
        <p:txBody>
          <a:bodyPr>
            <a:normAutofit fontScale="90000"/>
          </a:bodyPr>
          <a:lstStyle/>
          <a:p>
            <a:pPr>
              <a:lnSpc>
                <a:spcPct val="107000"/>
              </a:lnSpc>
              <a:spcAft>
                <a:spcPts val="800"/>
              </a:spcAft>
            </a:pPr>
            <a:r>
              <a:rPr lang="ky-KG" sz="2400" b="1" i="1" dirty="0">
                <a:solidFill>
                  <a:srgbClr val="002060"/>
                </a:solidFill>
                <a:latin typeface="Arial" panose="020B0604020202020204" pitchFamily="34" charset="0"/>
                <a:ea typeface="Calibri" panose="020F0502020204030204" pitchFamily="34" charset="0"/>
                <a:cs typeface="Times New Roman" panose="02020603050405020304" pitchFamily="18" charset="0"/>
              </a:rPr>
              <a:t>Макал-лакап –кыргыз эл оозеки чыгармачылыгынын бир түрү болуп саналат.Экөө тең дидактикалык,тарбиялык мааниге ээ</a:t>
            </a:r>
            <a:r>
              <a:rPr lang="ky-KG" sz="2400" b="1" i="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a:t>
            </a:r>
            <a:br>
              <a:rPr lang="ky-KG" sz="2400" b="1" i="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br>
            <a:r>
              <a:rPr lang="ru-RU" sz="32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32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ky-KG" sz="3200" b="1" i="1"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ky-KG" sz="2400" b="1" i="1" dirty="0">
                <a:solidFill>
                  <a:srgbClr val="002060"/>
                </a:solidFill>
                <a:latin typeface="Arial" panose="020B0604020202020204" pitchFamily="34" charset="0"/>
                <a:ea typeface="Calibri" panose="020F0502020204030204" pitchFamily="34" charset="0"/>
                <a:cs typeface="Times New Roman" panose="02020603050405020304" pitchFamily="18" charset="0"/>
              </a:rPr>
              <a:t>Макал да,лакап да адамдарга акыл-насаат айтуу,үйрөтүү маанисинде колдонулат.</a:t>
            </a:r>
            <a:r>
              <a:rPr lang="ru-RU" sz="24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4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ky-KG" sz="2400" b="1" i="1" dirty="0">
                <a:solidFill>
                  <a:srgbClr val="002060"/>
                </a:solidFill>
                <a:latin typeface="Arial" panose="020B0604020202020204" pitchFamily="34" charset="0"/>
                <a:ea typeface="Calibri" panose="020F0502020204030204" pitchFamily="34" charset="0"/>
                <a:cs typeface="Times New Roman" panose="02020603050405020304" pitchFamily="18" charset="0"/>
              </a:rPr>
              <a:t> Кыргыз эли макал-лакаптарга өтө бай.Аларды өз жашоосунда кеңири колдонушкан жана бүгүнкү да колдонуп келе жатабыз.</a:t>
            </a:r>
            <a:r>
              <a:rPr lang="ru-RU" sz="24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4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ru-RU" sz="2400" i="1" dirty="0">
              <a:solidFill>
                <a:srgbClr val="002060"/>
              </a:solidFill>
            </a:endParaRPr>
          </a:p>
        </p:txBody>
      </p:sp>
    </p:spTree>
    <p:extLst>
      <p:ext uri="{BB962C8B-B14F-4D97-AF65-F5344CB8AC3E}">
        <p14:creationId xmlns:p14="http://schemas.microsoft.com/office/powerpoint/2010/main" val="20250084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73211" y="205946"/>
            <a:ext cx="10609727" cy="5428735"/>
          </a:xfrm>
          <a:pattFill prst="wdDnDiag">
            <a:fgClr>
              <a:schemeClr val="accent4">
                <a:lumMod val="40000"/>
                <a:lumOff val="60000"/>
              </a:schemeClr>
            </a:fgClr>
            <a:bgClr>
              <a:schemeClr val="accent6">
                <a:lumMod val="40000"/>
                <a:lumOff val="60000"/>
              </a:schemeClr>
            </a:bgClr>
          </a:pattFill>
        </p:spPr>
        <p:txBody>
          <a:bodyPr>
            <a:normAutofit/>
          </a:bodyPr>
          <a:lstStyle/>
          <a:p>
            <a:r>
              <a:rPr lang="ru-RU" sz="2800" i="1" dirty="0" smtClean="0">
                <a:solidFill>
                  <a:srgbClr val="002060"/>
                </a:solidFill>
                <a:latin typeface="Arial" panose="020B0604020202020204" pitchFamily="34" charset="0"/>
                <a:ea typeface="Calibri" panose="020F0502020204030204" pitchFamily="34" charset="0"/>
              </a:rPr>
              <a:t>“</a:t>
            </a:r>
            <a:r>
              <a:rPr lang="ru-RU" sz="2800" i="1" dirty="0">
                <a:solidFill>
                  <a:srgbClr val="002060"/>
                </a:solidFill>
                <a:latin typeface="Arial" panose="020B0604020202020204" pitchFamily="34" charset="0"/>
                <a:ea typeface="Calibri" panose="020F0502020204030204" pitchFamily="34" charset="0"/>
              </a:rPr>
              <a:t>Макалда </a:t>
            </a:r>
            <a:r>
              <a:rPr lang="ru-RU" sz="2800" i="1" dirty="0" err="1">
                <a:solidFill>
                  <a:srgbClr val="002060"/>
                </a:solidFill>
                <a:latin typeface="Arial" panose="020B0604020202020204" pitchFamily="34" charset="0"/>
                <a:ea typeface="Calibri" panose="020F0502020204030204" pitchFamily="34" charset="0"/>
              </a:rPr>
              <a:t>айтылуучу</a:t>
            </a:r>
            <a:r>
              <a:rPr lang="ru-RU" sz="2800" i="1" dirty="0">
                <a:solidFill>
                  <a:srgbClr val="002060"/>
                </a:solidFill>
                <a:latin typeface="Arial" panose="020B0604020202020204" pitchFamily="34" charset="0"/>
                <a:ea typeface="Calibri" panose="020F0502020204030204" pitchFamily="34" charset="0"/>
              </a:rPr>
              <a:t> ой </a:t>
            </a:r>
            <a:r>
              <a:rPr lang="ru-RU" sz="2800" i="1" dirty="0" err="1">
                <a:solidFill>
                  <a:srgbClr val="002060"/>
                </a:solidFill>
                <a:latin typeface="Arial" panose="020B0604020202020204" pitchFamily="34" charset="0"/>
                <a:ea typeface="Calibri" panose="020F0502020204030204" pitchFamily="34" charset="0"/>
              </a:rPr>
              <a:t>аягына</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жеткирилип</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айтылган</a:t>
            </a:r>
            <a:r>
              <a:rPr lang="ru-RU" sz="2800" i="1" dirty="0">
                <a:solidFill>
                  <a:srgbClr val="002060"/>
                </a:solidFill>
                <a:latin typeface="Arial" panose="020B0604020202020204" pitchFamily="34" charset="0"/>
                <a:ea typeface="Calibri" panose="020F0502020204030204" pitchFamily="34" charset="0"/>
              </a:rPr>
              <a:t> ар </a:t>
            </a:r>
            <a:r>
              <a:rPr lang="ru-RU" sz="2800" i="1" dirty="0" err="1">
                <a:solidFill>
                  <a:srgbClr val="002060"/>
                </a:solidFill>
                <a:latin typeface="Arial" panose="020B0604020202020204" pitchFamily="34" charset="0"/>
                <a:ea typeface="Calibri" panose="020F0502020204030204" pitchFamily="34" charset="0"/>
              </a:rPr>
              <a:t>бир</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окуяга</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корутунду</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чыгарылып</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лакапта</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адамдын</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ою</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гана</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айтылып</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корутунду</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чыгарылбай</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көмүскөдө</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калат</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Ошондуктан</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лакап</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көбүнчө</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салыштыруу</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окшоштуруу</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иретинде</a:t>
            </a:r>
            <a:r>
              <a:rPr lang="ru-RU" sz="2800" i="1" dirty="0">
                <a:solidFill>
                  <a:srgbClr val="002060"/>
                </a:solidFill>
                <a:latin typeface="Arial" panose="020B0604020202020204" pitchFamily="34" charset="0"/>
                <a:ea typeface="Calibri" panose="020F0502020204030204" pitchFamily="34" charset="0"/>
              </a:rPr>
              <a:t> </a:t>
            </a:r>
            <a:r>
              <a:rPr lang="ru-RU" sz="2800" i="1"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2" tooltip="“дегендей”, “окшобой” (мындай барак жок)"/>
              </a:rPr>
              <a:t>“</a:t>
            </a:r>
            <a:r>
              <a:rPr lang="ru-RU" sz="2800" i="1" dirty="0" err="1">
                <a:solidFill>
                  <a:srgbClr val="002060"/>
                </a:solidFill>
                <a:latin typeface="Arial" panose="020B0604020202020204" pitchFamily="34" charset="0"/>
                <a:ea typeface="Calibri" panose="020F0502020204030204" pitchFamily="34" charset="0"/>
                <a:cs typeface="Times New Roman" panose="02020603050405020304" pitchFamily="18" charset="0"/>
                <a:hlinkClick r:id="rId2" tooltip="“дегендей”, “окшобой” (мындай барак жок)"/>
              </a:rPr>
              <a:t>дегендей</a:t>
            </a:r>
            <a:r>
              <a:rPr lang="ru-RU" sz="2800" i="1"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2" tooltip="“дегендей”, “окшобой” (мындай барак жок)"/>
              </a:rPr>
              <a:t>”, “</a:t>
            </a:r>
            <a:r>
              <a:rPr lang="ru-RU" sz="2800" i="1" dirty="0" err="1">
                <a:solidFill>
                  <a:srgbClr val="002060"/>
                </a:solidFill>
                <a:latin typeface="Arial" panose="020B0604020202020204" pitchFamily="34" charset="0"/>
                <a:ea typeface="Calibri" panose="020F0502020204030204" pitchFamily="34" charset="0"/>
                <a:cs typeface="Times New Roman" panose="02020603050405020304" pitchFamily="18" charset="0"/>
                <a:hlinkClick r:id="rId2" tooltip="“дегендей”, “окшобой” (мындай барак жок)"/>
              </a:rPr>
              <a:t>окшобой</a:t>
            </a:r>
            <a:r>
              <a:rPr lang="ru-RU" sz="2800" i="1"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2" tooltip="“дегендей”, “окшобой” (мындай барак жок)"/>
              </a:rPr>
              <a:t>”</a:t>
            </a:r>
            <a:r>
              <a:rPr lang="ru-RU" sz="2800" i="1" dirty="0">
                <a:solidFill>
                  <a:srgbClr val="002060"/>
                </a:solidFill>
                <a:latin typeface="Arial" panose="020B0604020202020204" pitchFamily="34" charset="0"/>
                <a:ea typeface="Calibri" panose="020F0502020204030204" pitchFamily="34" charset="0"/>
              </a:rPr>
              <a:t> д. у. с. </a:t>
            </a:r>
            <a:r>
              <a:rPr lang="ru-RU" sz="2800" i="1" dirty="0" err="1">
                <a:solidFill>
                  <a:srgbClr val="002060"/>
                </a:solidFill>
                <a:latin typeface="Arial" panose="020B0604020202020204" pitchFamily="34" charset="0"/>
                <a:ea typeface="Calibri" panose="020F0502020204030204" pitchFamily="34" charset="0"/>
              </a:rPr>
              <a:t>сөздөрдүн</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жана</a:t>
            </a:r>
            <a:r>
              <a:rPr lang="ru-RU" sz="2800" i="1" dirty="0">
                <a:solidFill>
                  <a:srgbClr val="002060"/>
                </a:solidFill>
                <a:latin typeface="Arial" panose="020B0604020202020204" pitchFamily="34" charset="0"/>
                <a:ea typeface="Calibri" panose="020F0502020204030204" pitchFamily="34" charset="0"/>
              </a:rPr>
              <a:t> </a:t>
            </a:r>
            <a:r>
              <a:rPr lang="ru-RU" sz="2800" i="1"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ган”, “дай” (мындай барак жок)"/>
              </a:rPr>
              <a:t>“</a:t>
            </a:r>
            <a:r>
              <a:rPr lang="ru-RU" sz="2800" i="1" dirty="0" err="1">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ган”, “дай” (мындай барак жок)"/>
              </a:rPr>
              <a:t>ган</a:t>
            </a:r>
            <a:r>
              <a:rPr lang="ru-RU" sz="2800" i="1"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ган”, “дай” (мындай барак жок)"/>
              </a:rPr>
              <a:t>”, “дай”</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уландыларынын</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жардамы</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менен</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айтылат</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Мындан</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сырткары</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лакапка</a:t>
            </a:r>
            <a:r>
              <a:rPr lang="ru-RU" sz="2800" i="1" dirty="0">
                <a:solidFill>
                  <a:srgbClr val="002060"/>
                </a:solidFill>
                <a:latin typeface="Arial" panose="020B0604020202020204" pitchFamily="34" charset="0"/>
                <a:ea typeface="Calibri" panose="020F0502020204030204" pitchFamily="34" charset="0"/>
              </a:rPr>
              <a:t> </a:t>
            </a:r>
            <a:r>
              <a:rPr lang="ru-RU" sz="2800" i="1"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4" tooltip="“ып”, “ыптыр” (мындай барак жок)"/>
              </a:rPr>
              <a:t>“</a:t>
            </a:r>
            <a:r>
              <a:rPr lang="ru-RU" sz="2800" i="1" dirty="0" err="1">
                <a:solidFill>
                  <a:srgbClr val="002060"/>
                </a:solidFill>
                <a:latin typeface="Arial" panose="020B0604020202020204" pitchFamily="34" charset="0"/>
                <a:ea typeface="Calibri" panose="020F0502020204030204" pitchFamily="34" charset="0"/>
                <a:cs typeface="Times New Roman" panose="02020603050405020304" pitchFamily="18" charset="0"/>
                <a:hlinkClick r:id="rId4" tooltip="“ып”, “ыптыр” (мындай барак жок)"/>
              </a:rPr>
              <a:t>ып</a:t>
            </a:r>
            <a:r>
              <a:rPr lang="ru-RU" sz="2800" i="1"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4" tooltip="“ып”, “ыптыр” (мындай барак жок)"/>
              </a:rPr>
              <a:t>”, “</a:t>
            </a:r>
            <a:r>
              <a:rPr lang="ru-RU" sz="2800" i="1" dirty="0" err="1">
                <a:solidFill>
                  <a:srgbClr val="002060"/>
                </a:solidFill>
                <a:latin typeface="Arial" panose="020B0604020202020204" pitchFamily="34" charset="0"/>
                <a:ea typeface="Calibri" panose="020F0502020204030204" pitchFamily="34" charset="0"/>
                <a:cs typeface="Times New Roman" panose="02020603050405020304" pitchFamily="18" charset="0"/>
                <a:hlinkClick r:id="rId4" tooltip="“ып”, “ыптыр” (мындай барак жок)"/>
              </a:rPr>
              <a:t>ыптыр</a:t>
            </a:r>
            <a:r>
              <a:rPr lang="ru-RU" sz="2800" i="1"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4" tooltip="“ып”, “ыптыр” (мындай барак жок)"/>
              </a:rPr>
              <a:t>”</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өңдүү</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өткөн</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чактын</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мүчөлөрүнүн</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жардамы</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менен</a:t>
            </a:r>
            <a:r>
              <a:rPr lang="ru-RU" sz="2800" i="1" dirty="0">
                <a:solidFill>
                  <a:srgbClr val="002060"/>
                </a:solidFill>
                <a:latin typeface="Arial" panose="020B0604020202020204" pitchFamily="34" charset="0"/>
                <a:ea typeface="Calibri" panose="020F0502020204030204" pitchFamily="34" charset="0"/>
              </a:rPr>
              <a:t> же </a:t>
            </a:r>
            <a:r>
              <a:rPr lang="ru-RU" sz="2800" i="1" dirty="0" err="1">
                <a:solidFill>
                  <a:srgbClr val="002060"/>
                </a:solidFill>
                <a:latin typeface="Arial" panose="020B0604020202020204" pitchFamily="34" charset="0"/>
                <a:ea typeface="Calibri" panose="020F0502020204030204" pitchFamily="34" charset="0"/>
              </a:rPr>
              <a:t>кимдир</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бирөөгө</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таандык</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болуп</a:t>
            </a:r>
            <a:r>
              <a:rPr lang="ru-RU" sz="2800" i="1" dirty="0">
                <a:solidFill>
                  <a:srgbClr val="002060"/>
                </a:solidFill>
                <a:latin typeface="Arial" panose="020B0604020202020204" pitchFamily="34" charset="0"/>
                <a:ea typeface="Calibri" panose="020F0502020204030204" pitchFamily="34" charset="0"/>
              </a:rPr>
              <a:t> </a:t>
            </a:r>
            <a:r>
              <a:rPr lang="ru-RU" sz="2800" i="1" dirty="0" err="1">
                <a:solidFill>
                  <a:srgbClr val="002060"/>
                </a:solidFill>
                <a:latin typeface="Arial" panose="020B0604020202020204" pitchFamily="34" charset="0"/>
                <a:ea typeface="Calibri" panose="020F0502020204030204" pitchFamily="34" charset="0"/>
              </a:rPr>
              <a:t>айтыла</a:t>
            </a:r>
            <a:r>
              <a:rPr lang="ru-RU" sz="2800" i="1" dirty="0">
                <a:solidFill>
                  <a:srgbClr val="002060"/>
                </a:solidFill>
                <a:latin typeface="Arial" panose="020B0604020202020204" pitchFamily="34" charset="0"/>
                <a:ea typeface="Calibri" panose="020F0502020204030204" pitchFamily="34" charset="0"/>
              </a:rPr>
              <a:t> берет.</a:t>
            </a:r>
            <a:br>
              <a:rPr lang="ru-RU" sz="2800" i="1" dirty="0">
                <a:solidFill>
                  <a:srgbClr val="002060"/>
                </a:solidFill>
                <a:latin typeface="Arial" panose="020B0604020202020204" pitchFamily="34" charset="0"/>
                <a:ea typeface="Calibri" panose="020F0502020204030204" pitchFamily="34" charset="0"/>
              </a:rPr>
            </a:br>
            <a:r>
              <a:rPr lang="ru-RU" sz="2800" i="1" dirty="0" err="1">
                <a:solidFill>
                  <a:srgbClr val="002060"/>
                </a:solidFill>
                <a:latin typeface="Arial" panose="020B0604020202020204" pitchFamily="34" charset="0"/>
                <a:ea typeface="Calibri" panose="020F0502020204030204" pitchFamily="34" charset="0"/>
              </a:rPr>
              <a:t>Мисалы</a:t>
            </a:r>
            <a:r>
              <a:rPr lang="ru-RU" sz="2800" i="1" dirty="0">
                <a:solidFill>
                  <a:srgbClr val="002060"/>
                </a:solidFill>
                <a:latin typeface="Arial" panose="020B0604020202020204" pitchFamily="34" charset="0"/>
                <a:ea typeface="Calibri" panose="020F0502020204030204" pitchFamily="34" charset="0"/>
              </a:rPr>
              <a:t>: </a:t>
            </a:r>
            <a:r>
              <a:rPr lang="ru-RU" sz="2800" i="1"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5" tooltip="“жаман туугандан жакшы кошуна өтүптүр” (мындай барак жок)"/>
              </a:rPr>
              <a:t>“</a:t>
            </a:r>
            <a:r>
              <a:rPr lang="ru-RU" sz="2800" i="1" dirty="0" err="1">
                <a:solidFill>
                  <a:srgbClr val="002060"/>
                </a:solidFill>
                <a:latin typeface="Arial" panose="020B0604020202020204" pitchFamily="34" charset="0"/>
                <a:ea typeface="Calibri" panose="020F0502020204030204" pitchFamily="34" charset="0"/>
                <a:cs typeface="Times New Roman" panose="02020603050405020304" pitchFamily="18" charset="0"/>
                <a:hlinkClick r:id="rId5" tooltip="“жаман туугандан жакшы кошуна өтүптүр” (мындай барак жок)"/>
              </a:rPr>
              <a:t>жаман</a:t>
            </a:r>
            <a:r>
              <a:rPr lang="ru-RU" sz="2800" i="1"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5" tooltip="“жаман туугандан жакшы кошуна өтүптүр” (мындай барак жок)"/>
              </a:rPr>
              <a:t> </a:t>
            </a:r>
            <a:r>
              <a:rPr lang="ru-RU" sz="2800" i="1" dirty="0" err="1">
                <a:solidFill>
                  <a:srgbClr val="002060"/>
                </a:solidFill>
                <a:latin typeface="Arial" panose="020B0604020202020204" pitchFamily="34" charset="0"/>
                <a:ea typeface="Calibri" panose="020F0502020204030204" pitchFamily="34" charset="0"/>
                <a:cs typeface="Times New Roman" panose="02020603050405020304" pitchFamily="18" charset="0"/>
                <a:hlinkClick r:id="rId5" tooltip="“жаман туугандан жакшы кошуна өтүптүр” (мындай барак жок)"/>
              </a:rPr>
              <a:t>туугандан</a:t>
            </a:r>
            <a:r>
              <a:rPr lang="ru-RU" sz="2800" i="1"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5" tooltip="“жаман туугандан жакшы кошуна өтүптүр” (мындай барак жок)"/>
              </a:rPr>
              <a:t> </a:t>
            </a:r>
            <a:r>
              <a:rPr lang="ru-RU" sz="2800" i="1" dirty="0" err="1">
                <a:solidFill>
                  <a:srgbClr val="002060"/>
                </a:solidFill>
                <a:latin typeface="Arial" panose="020B0604020202020204" pitchFamily="34" charset="0"/>
                <a:ea typeface="Calibri" panose="020F0502020204030204" pitchFamily="34" charset="0"/>
                <a:cs typeface="Times New Roman" panose="02020603050405020304" pitchFamily="18" charset="0"/>
                <a:hlinkClick r:id="rId5" tooltip="“жаман туугандан жакшы кошуна өтүптүр” (мындай барак жок)"/>
              </a:rPr>
              <a:t>жакшы</a:t>
            </a:r>
            <a:r>
              <a:rPr lang="ru-RU" sz="2800" i="1"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5" tooltip="“жаман туугандан жакшы кошуна өтүптүр” (мындай барак жок)"/>
              </a:rPr>
              <a:t> </a:t>
            </a:r>
            <a:r>
              <a:rPr lang="ru-RU" sz="2800" i="1" dirty="0" err="1">
                <a:solidFill>
                  <a:srgbClr val="002060"/>
                </a:solidFill>
                <a:latin typeface="Arial" panose="020B0604020202020204" pitchFamily="34" charset="0"/>
                <a:ea typeface="Calibri" panose="020F0502020204030204" pitchFamily="34" charset="0"/>
                <a:cs typeface="Times New Roman" panose="02020603050405020304" pitchFamily="18" charset="0"/>
                <a:hlinkClick r:id="rId5" tooltip="“жаман туугандан жакшы кошуна өтүптүр” (мындай барак жок)"/>
              </a:rPr>
              <a:t>кошуна</a:t>
            </a:r>
            <a:r>
              <a:rPr lang="ru-RU" sz="2800" i="1"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5" tooltip="“жаман туугандан жакшы кошуна өтүптүр” (мындай барак жок)"/>
              </a:rPr>
              <a:t> </a:t>
            </a:r>
            <a:r>
              <a:rPr lang="ru-RU" sz="2800" i="1" dirty="0" err="1">
                <a:solidFill>
                  <a:srgbClr val="002060"/>
                </a:solidFill>
                <a:latin typeface="Arial" panose="020B0604020202020204" pitchFamily="34" charset="0"/>
                <a:ea typeface="Calibri" panose="020F0502020204030204" pitchFamily="34" charset="0"/>
                <a:cs typeface="Times New Roman" panose="02020603050405020304" pitchFamily="18" charset="0"/>
                <a:hlinkClick r:id="rId5" tooltip="“жаман туугандан жакшы кошуна өтүптүр” (мындай барак жок)"/>
              </a:rPr>
              <a:t>өтүптүр</a:t>
            </a:r>
            <a:r>
              <a:rPr lang="ru-RU" sz="3200"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5" tooltip="“жаман туугандан жакшы кошуна өтүптүр” (мындай барак жок)"/>
              </a:rPr>
              <a:t>”</a:t>
            </a:r>
            <a:r>
              <a:rPr lang="ru-RU" sz="3200" dirty="0">
                <a:solidFill>
                  <a:srgbClr val="002060"/>
                </a:solidFill>
                <a:latin typeface="Arial" panose="020B0604020202020204" pitchFamily="34" charset="0"/>
                <a:ea typeface="Calibri" panose="020F0502020204030204" pitchFamily="34" charset="0"/>
              </a:rPr>
              <a:t>.</a:t>
            </a:r>
            <a:endParaRPr lang="ru-RU" sz="3200" dirty="0">
              <a:solidFill>
                <a:srgbClr val="002060"/>
              </a:solidFill>
            </a:endParaRPr>
          </a:p>
        </p:txBody>
      </p:sp>
    </p:spTree>
    <p:extLst>
      <p:ext uri="{BB962C8B-B14F-4D97-AF65-F5344CB8AC3E}">
        <p14:creationId xmlns:p14="http://schemas.microsoft.com/office/powerpoint/2010/main" val="3067050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64973" y="411892"/>
            <a:ext cx="8559113" cy="5255740"/>
          </a:xfrm>
        </p:spPr>
        <p:txBody>
          <a:bodyPr>
            <a:normAutofit fontScale="90000"/>
          </a:bodyPr>
          <a:lstStyle/>
          <a:p>
            <a:pPr>
              <a:lnSpc>
                <a:spcPct val="107000"/>
              </a:lnSpc>
              <a:spcAft>
                <a:spcPts val="800"/>
              </a:spcAft>
            </a:pPr>
            <a:r>
              <a:rPr lang="ru-RU" sz="28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Лакаптар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уйкаштыкка</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анчалык</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муктаж</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эмес</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Тескерисинче</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макалдар</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көбүнчө</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уйкашталып</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учкул</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тизмектелет</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Элибизде</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лакапка</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өтө</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жакын</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макалдар</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же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тескерисинче</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макалдын</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лакапка</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айланып</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калган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учурлар</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арбын</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Макал-</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лакаптар</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бири-бирине</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мынчалык</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жакындашып</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калышы</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экөөнүн</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тең</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турмуш</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тажрыйбаларынан</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келип</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чыккандыгына</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байланыштуу</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Турмуштан</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алынып</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элестүү</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сүрөттөлүп</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туура</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айтылышы</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экөөнүн</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жалпылыгына</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жатат</a:t>
            </a:r>
            <a:r>
              <a:rPr lang="ru-RU" sz="4800" dirty="0">
                <a:solidFill>
                  <a:srgbClr val="002060"/>
                </a:solidFill>
                <a:latin typeface="Arial" panose="020B0604020202020204" pitchFamily="34" charset="0"/>
                <a:ea typeface="Calibri" panose="020F0502020204030204" pitchFamily="34" charset="0"/>
                <a:cs typeface="Times New Roman" panose="02020603050405020304" pitchFamily="18" charset="0"/>
              </a:rPr>
              <a:t>.</a:t>
            </a:r>
            <a:r>
              <a:rPr lang="ru-RU" sz="4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4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ru-RU" dirty="0">
              <a:solidFill>
                <a:srgbClr val="002060"/>
              </a:solidFill>
            </a:endParaRPr>
          </a:p>
        </p:txBody>
      </p:sp>
    </p:spTree>
    <p:extLst>
      <p:ext uri="{BB962C8B-B14F-4D97-AF65-F5344CB8AC3E}">
        <p14:creationId xmlns:p14="http://schemas.microsoft.com/office/powerpoint/2010/main" val="17416875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3784" y="675503"/>
            <a:ext cx="8616778" cy="4794421"/>
          </a:xfrm>
        </p:spPr>
        <p:txBody>
          <a:bodyPr>
            <a:normAutofit/>
          </a:bodyPr>
          <a:lstStyle/>
          <a:p>
            <a:r>
              <a:rPr lang="ru-RU" sz="2800" dirty="0">
                <a:solidFill>
                  <a:srgbClr val="002060"/>
                </a:solidFill>
                <a:latin typeface="Arial" panose="020B0604020202020204" pitchFamily="34" charset="0"/>
                <a:ea typeface="Calibri" panose="020F0502020204030204" pitchFamily="34" charset="0"/>
              </a:rPr>
              <a:t>Макал </a:t>
            </a:r>
            <a:r>
              <a:rPr lang="ru-RU" sz="2800" dirty="0" err="1">
                <a:solidFill>
                  <a:srgbClr val="002060"/>
                </a:solidFill>
                <a:latin typeface="Arial" panose="020B0604020202020204" pitchFamily="34" charset="0"/>
                <a:ea typeface="Calibri" panose="020F0502020204030204" pitchFamily="34" charset="0"/>
              </a:rPr>
              <a:t>менен</a:t>
            </a:r>
            <a:r>
              <a:rPr lang="ru-RU" sz="2800" dirty="0">
                <a:solidFill>
                  <a:srgbClr val="002060"/>
                </a:solidFill>
                <a:latin typeface="Arial" panose="020B0604020202020204" pitchFamily="34" charset="0"/>
                <a:ea typeface="Calibri" panose="020F0502020204030204" pitchFamily="34" charset="0"/>
              </a:rPr>
              <a:t> </a:t>
            </a:r>
            <a:r>
              <a:rPr lang="ru-RU" sz="2800" dirty="0" err="1">
                <a:solidFill>
                  <a:srgbClr val="002060"/>
                </a:solidFill>
                <a:latin typeface="Arial" panose="020B0604020202020204" pitchFamily="34" charset="0"/>
                <a:ea typeface="Calibri" panose="020F0502020204030204" pitchFamily="34" charset="0"/>
              </a:rPr>
              <a:t>лакап</a:t>
            </a:r>
            <a:r>
              <a:rPr lang="ru-RU" sz="2800" dirty="0">
                <a:solidFill>
                  <a:srgbClr val="002060"/>
                </a:solidFill>
                <a:latin typeface="Arial" panose="020B0604020202020204" pitchFamily="34" charset="0"/>
                <a:ea typeface="Calibri" panose="020F0502020204030204" pitchFamily="34" charset="0"/>
              </a:rPr>
              <a:t> </a:t>
            </a:r>
            <a:r>
              <a:rPr lang="ru-RU" sz="2800" dirty="0" err="1">
                <a:solidFill>
                  <a:srgbClr val="002060"/>
                </a:solidFill>
                <a:latin typeface="Arial" panose="020B0604020202020204" pitchFamily="34" charset="0"/>
                <a:ea typeface="Calibri" panose="020F0502020204030204" pitchFamily="34" charset="0"/>
              </a:rPr>
              <a:t>турмушта</a:t>
            </a:r>
            <a:r>
              <a:rPr lang="ru-RU" sz="2800" dirty="0">
                <a:solidFill>
                  <a:srgbClr val="002060"/>
                </a:solidFill>
                <a:latin typeface="Arial" panose="020B0604020202020204" pitchFamily="34" charset="0"/>
                <a:ea typeface="Calibri" panose="020F0502020204030204" pitchFamily="34" charset="0"/>
              </a:rPr>
              <a:t> </a:t>
            </a:r>
            <a:r>
              <a:rPr lang="ru-RU" sz="2800" dirty="0" err="1" smtClean="0">
                <a:solidFill>
                  <a:srgbClr val="002060"/>
                </a:solidFill>
                <a:latin typeface="Arial" panose="020B0604020202020204" pitchFamily="34" charset="0"/>
                <a:ea typeface="Calibri" panose="020F0502020204030204" pitchFamily="34" charset="0"/>
              </a:rPr>
              <a:t>таразаланып</a:t>
            </a:r>
            <a:r>
              <a:rPr lang="en-US" sz="2800" dirty="0" smtClean="0">
                <a:solidFill>
                  <a:srgbClr val="002060"/>
                </a:solidFill>
                <a:latin typeface="Arial" panose="020B0604020202020204" pitchFamily="34" charset="0"/>
                <a:ea typeface="Calibri" panose="020F0502020204030204" pitchFamily="34" charset="0"/>
              </a:rPr>
              <a:t>,</a:t>
            </a:r>
            <a:r>
              <a:rPr lang="ru-RU" sz="2800" dirty="0" smtClean="0">
                <a:solidFill>
                  <a:srgbClr val="002060"/>
                </a:solidFill>
                <a:latin typeface="Arial" panose="020B0604020202020204" pitchFamily="34" charset="0"/>
                <a:ea typeface="Calibri" panose="020F0502020204030204" pitchFamily="34" charset="0"/>
              </a:rPr>
              <a:t>калган </a:t>
            </a:r>
            <a:r>
              <a:rPr lang="ru-RU" sz="2800" dirty="0" err="1">
                <a:solidFill>
                  <a:srgbClr val="002060"/>
                </a:solidFill>
                <a:latin typeface="Arial" panose="020B0604020202020204" pitchFamily="34" charset="0"/>
                <a:ea typeface="Calibri" panose="020F0502020204030204" pitchFamily="34" charset="0"/>
              </a:rPr>
              <a:t>тажрыйбалар</a:t>
            </a:r>
            <a:r>
              <a:rPr lang="ru-RU" sz="2800" dirty="0">
                <a:solidFill>
                  <a:srgbClr val="002060"/>
                </a:solidFill>
                <a:latin typeface="Arial" panose="020B0604020202020204" pitchFamily="34" charset="0"/>
                <a:ea typeface="Calibri" panose="020F0502020204030204" pitchFamily="34" charset="0"/>
              </a:rPr>
              <a:t> </a:t>
            </a:r>
            <a:r>
              <a:rPr lang="ru-RU" sz="2800" dirty="0" err="1">
                <a:solidFill>
                  <a:srgbClr val="002060"/>
                </a:solidFill>
                <a:latin typeface="Arial" panose="020B0604020202020204" pitchFamily="34" charset="0"/>
                <a:ea typeface="Calibri" panose="020F0502020204030204" pitchFamily="34" charset="0"/>
              </a:rPr>
              <a:t>таяныч</a:t>
            </a:r>
            <a:r>
              <a:rPr lang="ru-RU" sz="2800" dirty="0">
                <a:solidFill>
                  <a:srgbClr val="002060"/>
                </a:solidFill>
                <a:latin typeface="Arial" panose="020B0604020202020204" pitchFamily="34" charset="0"/>
                <a:ea typeface="Calibri" panose="020F0502020204030204" pitchFamily="34" charset="0"/>
              </a:rPr>
              <a:t> </a:t>
            </a:r>
            <a:r>
              <a:rPr lang="ru-RU" sz="2800" dirty="0" err="1">
                <a:solidFill>
                  <a:srgbClr val="002060"/>
                </a:solidFill>
                <a:latin typeface="Arial" panose="020B0604020202020204" pitchFamily="34" charset="0"/>
                <a:ea typeface="Calibri" panose="020F0502020204030204" pitchFamily="34" charset="0"/>
              </a:rPr>
              <a:t>болуп</a:t>
            </a:r>
            <a:r>
              <a:rPr lang="ru-RU" sz="2800" dirty="0">
                <a:solidFill>
                  <a:srgbClr val="002060"/>
                </a:solidFill>
                <a:latin typeface="Arial" panose="020B0604020202020204" pitchFamily="34" charset="0"/>
                <a:ea typeface="Calibri" panose="020F0502020204030204" pitchFamily="34" charset="0"/>
              </a:rPr>
              <a:t>, ар </a:t>
            </a:r>
            <a:r>
              <a:rPr lang="ru-RU" sz="2800" dirty="0" err="1">
                <a:solidFill>
                  <a:srgbClr val="002060"/>
                </a:solidFill>
                <a:latin typeface="Arial" panose="020B0604020202020204" pitchFamily="34" charset="0"/>
                <a:ea typeface="Calibri" panose="020F0502020204030204" pitchFamily="34" charset="0"/>
              </a:rPr>
              <a:t>нерсенин</a:t>
            </a:r>
            <a:r>
              <a:rPr lang="ru-RU" sz="2800" dirty="0">
                <a:solidFill>
                  <a:srgbClr val="002060"/>
                </a:solidFill>
                <a:latin typeface="Arial" panose="020B0604020202020204" pitchFamily="34" charset="0"/>
                <a:ea typeface="Calibri" panose="020F0502020204030204" pitchFamily="34" charset="0"/>
              </a:rPr>
              <a:t> </a:t>
            </a:r>
            <a:r>
              <a:rPr lang="ru-RU" sz="2800" dirty="0" err="1">
                <a:solidFill>
                  <a:srgbClr val="002060"/>
                </a:solidFill>
                <a:latin typeface="Arial" panose="020B0604020202020204" pitchFamily="34" charset="0"/>
                <a:ea typeface="Calibri" panose="020F0502020204030204" pitchFamily="34" charset="0"/>
              </a:rPr>
              <a:t>ак-карасы</a:t>
            </a:r>
            <a:r>
              <a:rPr lang="ru-RU" sz="2800" dirty="0">
                <a:solidFill>
                  <a:srgbClr val="002060"/>
                </a:solidFill>
                <a:latin typeface="Arial" panose="020B0604020202020204" pitchFamily="34" charset="0"/>
                <a:ea typeface="Calibri" panose="020F0502020204030204" pitchFamily="34" charset="0"/>
              </a:rPr>
              <a:t>, </a:t>
            </a:r>
            <a:r>
              <a:rPr lang="ru-RU" sz="2800" dirty="0" err="1">
                <a:solidFill>
                  <a:srgbClr val="002060"/>
                </a:solidFill>
                <a:latin typeface="Arial" panose="020B0604020202020204" pitchFamily="34" charset="0"/>
                <a:ea typeface="Calibri" panose="020F0502020204030204" pitchFamily="34" charset="0"/>
              </a:rPr>
              <a:t>оң-тетириси</a:t>
            </a:r>
            <a:r>
              <a:rPr lang="ru-RU" sz="2800" dirty="0">
                <a:solidFill>
                  <a:srgbClr val="002060"/>
                </a:solidFill>
                <a:latin typeface="Arial" panose="020B0604020202020204" pitchFamily="34" charset="0"/>
                <a:ea typeface="Calibri" panose="020F0502020204030204" pitchFamily="34" charset="0"/>
              </a:rPr>
              <a:t> </a:t>
            </a:r>
            <a:r>
              <a:rPr lang="ru-RU" sz="2800" dirty="0" err="1">
                <a:solidFill>
                  <a:srgbClr val="002060"/>
                </a:solidFill>
                <a:latin typeface="Arial" panose="020B0604020202020204" pitchFamily="34" charset="0"/>
                <a:ea typeface="Calibri" panose="020F0502020204030204" pitchFamily="34" charset="0"/>
              </a:rPr>
              <a:t>сыяктуу</a:t>
            </a:r>
            <a:r>
              <a:rPr lang="ru-RU" sz="2800" dirty="0">
                <a:solidFill>
                  <a:srgbClr val="002060"/>
                </a:solidFill>
                <a:latin typeface="Arial" panose="020B0604020202020204" pitchFamily="34" charset="0"/>
                <a:ea typeface="Calibri" panose="020F0502020204030204" pitchFamily="34" charset="0"/>
              </a:rPr>
              <a:t> </a:t>
            </a:r>
            <a:r>
              <a:rPr lang="ru-RU" sz="2800" dirty="0" err="1">
                <a:solidFill>
                  <a:srgbClr val="002060"/>
                </a:solidFill>
                <a:latin typeface="Arial" panose="020B0604020202020204" pitchFamily="34" charset="0"/>
                <a:ea typeface="Calibri" panose="020F0502020204030204" pitchFamily="34" charset="0"/>
              </a:rPr>
              <a:t>эки</a:t>
            </a:r>
            <a:r>
              <a:rPr lang="ru-RU" sz="2800" dirty="0">
                <a:solidFill>
                  <a:srgbClr val="002060"/>
                </a:solidFill>
                <a:latin typeface="Arial" panose="020B0604020202020204" pitchFamily="34" charset="0"/>
                <a:ea typeface="Calibri" panose="020F0502020204030204" pitchFamily="34" charset="0"/>
              </a:rPr>
              <a:t> </a:t>
            </a:r>
            <a:r>
              <a:rPr lang="ru-RU" sz="2800" dirty="0" err="1">
                <a:solidFill>
                  <a:srgbClr val="002060"/>
                </a:solidFill>
                <a:latin typeface="Arial" panose="020B0604020202020204" pitchFamily="34" charset="0"/>
                <a:ea typeface="Calibri" panose="020F0502020204030204" pitchFamily="34" charset="0"/>
              </a:rPr>
              <a:t>жагы</a:t>
            </a:r>
            <a:r>
              <a:rPr lang="ru-RU" sz="2800" dirty="0">
                <a:solidFill>
                  <a:srgbClr val="002060"/>
                </a:solidFill>
                <a:latin typeface="Arial" panose="020B0604020202020204" pitchFamily="34" charset="0"/>
                <a:ea typeface="Calibri" panose="020F0502020204030204" pitchFamily="34" charset="0"/>
              </a:rPr>
              <a:t>, же </a:t>
            </a:r>
            <a:r>
              <a:rPr lang="ru-RU" sz="2800" dirty="0" err="1">
                <a:solidFill>
                  <a:srgbClr val="002060"/>
                </a:solidFill>
                <a:latin typeface="Arial" panose="020B0604020202020204" pitchFamily="34" charset="0"/>
                <a:ea typeface="Calibri" panose="020F0502020204030204" pitchFamily="34" charset="0"/>
              </a:rPr>
              <a:t>бири-бирине</a:t>
            </a:r>
            <a:r>
              <a:rPr lang="ru-RU" sz="2800" dirty="0">
                <a:solidFill>
                  <a:srgbClr val="002060"/>
                </a:solidFill>
                <a:latin typeface="Arial" panose="020B0604020202020204" pitchFamily="34" charset="0"/>
                <a:ea typeface="Calibri" panose="020F0502020204030204" pitchFamily="34" charset="0"/>
              </a:rPr>
              <a:t> </a:t>
            </a:r>
            <a:r>
              <a:rPr lang="ru-RU" sz="2800" dirty="0" err="1">
                <a:solidFill>
                  <a:srgbClr val="002060"/>
                </a:solidFill>
                <a:latin typeface="Arial" panose="020B0604020202020204" pitchFamily="34" charset="0"/>
                <a:ea typeface="Calibri" panose="020F0502020204030204" pitchFamily="34" charset="0"/>
              </a:rPr>
              <a:t>жакын</a:t>
            </a:r>
            <a:r>
              <a:rPr lang="ru-RU" sz="2800" dirty="0">
                <a:solidFill>
                  <a:srgbClr val="002060"/>
                </a:solidFill>
                <a:latin typeface="Arial" panose="020B0604020202020204" pitchFamily="34" charset="0"/>
                <a:ea typeface="Calibri" panose="020F0502020204030204" pitchFamily="34" charset="0"/>
              </a:rPr>
              <a:t> </a:t>
            </a:r>
            <a:r>
              <a:rPr lang="ru-RU" sz="2800" dirty="0" err="1">
                <a:solidFill>
                  <a:srgbClr val="002060"/>
                </a:solidFill>
                <a:latin typeface="Arial" panose="020B0604020202020204" pitchFamily="34" charset="0"/>
                <a:ea typeface="Calibri" panose="020F0502020204030204" pitchFamily="34" charset="0"/>
              </a:rPr>
              <a:t>турган</a:t>
            </a:r>
            <a:r>
              <a:rPr lang="ru-RU" sz="2800" dirty="0">
                <a:solidFill>
                  <a:srgbClr val="002060"/>
                </a:solidFill>
                <a:latin typeface="Arial" panose="020B0604020202020204" pitchFamily="34" charset="0"/>
                <a:ea typeface="Calibri" panose="020F0502020204030204" pitchFamily="34" charset="0"/>
              </a:rPr>
              <a:t> </a:t>
            </a:r>
            <a:r>
              <a:rPr lang="ru-RU" sz="2800" dirty="0" err="1">
                <a:solidFill>
                  <a:srgbClr val="002060"/>
                </a:solidFill>
                <a:latin typeface="Arial" panose="020B0604020202020204" pitchFamily="34" charset="0"/>
                <a:ea typeface="Calibri" panose="020F0502020204030204" pitchFamily="34" charset="0"/>
              </a:rPr>
              <a:t>эки</a:t>
            </a:r>
            <a:r>
              <a:rPr lang="ru-RU" sz="2800" dirty="0">
                <a:solidFill>
                  <a:srgbClr val="002060"/>
                </a:solidFill>
                <a:latin typeface="Arial" panose="020B0604020202020204" pitchFamily="34" charset="0"/>
                <a:ea typeface="Calibri" panose="020F0502020204030204" pitchFamily="34" charset="0"/>
              </a:rPr>
              <a:t> </a:t>
            </a:r>
            <a:r>
              <a:rPr lang="ru-RU" sz="2800" dirty="0" err="1">
                <a:solidFill>
                  <a:srgbClr val="002060"/>
                </a:solidFill>
                <a:latin typeface="Arial" panose="020B0604020202020204" pitchFamily="34" charset="0"/>
                <a:ea typeface="Calibri" panose="020F0502020204030204" pitchFamily="34" charset="0"/>
              </a:rPr>
              <a:t>нерсе</a:t>
            </a:r>
            <a:r>
              <a:rPr lang="ru-RU" sz="2800" dirty="0">
                <a:solidFill>
                  <a:srgbClr val="002060"/>
                </a:solidFill>
                <a:latin typeface="Arial" panose="020B0604020202020204" pitchFamily="34" charset="0"/>
                <a:ea typeface="Calibri" panose="020F0502020204030204" pitchFamily="34" charset="0"/>
              </a:rPr>
              <a:t> </a:t>
            </a:r>
            <a:r>
              <a:rPr lang="ru-RU" sz="2800" dirty="0" err="1">
                <a:solidFill>
                  <a:srgbClr val="002060"/>
                </a:solidFill>
                <a:latin typeface="Arial" panose="020B0604020202020204" pitchFamily="34" charset="0"/>
                <a:ea typeface="Calibri" panose="020F0502020204030204" pitchFamily="34" charset="0"/>
              </a:rPr>
              <a:t>салыштырыла</a:t>
            </a:r>
            <a:r>
              <a:rPr lang="ru-RU" sz="2800" dirty="0">
                <a:solidFill>
                  <a:srgbClr val="002060"/>
                </a:solidFill>
                <a:latin typeface="Arial" panose="020B0604020202020204" pitchFamily="34" charset="0"/>
                <a:ea typeface="Calibri" panose="020F0502020204030204" pitchFamily="34" charset="0"/>
              </a:rPr>
              <a:t>, </a:t>
            </a:r>
            <a:r>
              <a:rPr lang="ru-RU" sz="2800" dirty="0" err="1">
                <a:solidFill>
                  <a:srgbClr val="002060"/>
                </a:solidFill>
                <a:latin typeface="Arial" panose="020B0604020202020204" pitchFamily="34" charset="0"/>
                <a:ea typeface="Calibri" panose="020F0502020204030204" pitchFamily="34" charset="0"/>
              </a:rPr>
              <a:t>көп</a:t>
            </a:r>
            <a:r>
              <a:rPr lang="ru-RU" sz="2800" dirty="0">
                <a:solidFill>
                  <a:srgbClr val="002060"/>
                </a:solidFill>
                <a:latin typeface="Arial" panose="020B0604020202020204" pitchFamily="34" charset="0"/>
                <a:ea typeface="Calibri" panose="020F0502020204030204" pitchFamily="34" charset="0"/>
              </a:rPr>
              <a:t> </a:t>
            </a:r>
            <a:r>
              <a:rPr lang="ru-RU" sz="2800" dirty="0" err="1">
                <a:solidFill>
                  <a:srgbClr val="002060"/>
                </a:solidFill>
                <a:latin typeface="Arial" panose="020B0604020202020204" pitchFamily="34" charset="0"/>
                <a:ea typeface="Calibri" panose="020F0502020204030204" pitchFamily="34" charset="0"/>
              </a:rPr>
              <a:t>учурда</a:t>
            </a:r>
            <a:r>
              <a:rPr lang="ru-RU" sz="2800" dirty="0">
                <a:solidFill>
                  <a:srgbClr val="002060"/>
                </a:solidFill>
                <a:latin typeface="Arial" panose="020B0604020202020204" pitchFamily="34" charset="0"/>
                <a:ea typeface="Calibri" panose="020F0502020204030204" pitchFamily="34" charset="0"/>
              </a:rPr>
              <a:t> </a:t>
            </a:r>
            <a:r>
              <a:rPr lang="ru-RU" sz="2800" dirty="0" err="1">
                <a:solidFill>
                  <a:srgbClr val="002060"/>
                </a:solidFill>
                <a:latin typeface="Arial" panose="020B0604020202020204" pitchFamily="34" charset="0"/>
                <a:ea typeface="Calibri" panose="020F0502020204030204" pitchFamily="34" charset="0"/>
              </a:rPr>
              <a:t>жупташа</a:t>
            </a:r>
            <a:r>
              <a:rPr lang="ru-RU" sz="2800" dirty="0">
                <a:solidFill>
                  <a:srgbClr val="002060"/>
                </a:solidFill>
                <a:latin typeface="Arial" panose="020B0604020202020204" pitchFamily="34" charset="0"/>
                <a:ea typeface="Calibri" panose="020F0502020204030204" pitchFamily="34" charset="0"/>
              </a:rPr>
              <a:t> </a:t>
            </a:r>
            <a:r>
              <a:rPr lang="ru-RU" sz="2800" dirty="0" err="1">
                <a:solidFill>
                  <a:srgbClr val="002060"/>
                </a:solidFill>
                <a:latin typeface="Arial" panose="020B0604020202020204" pitchFamily="34" charset="0"/>
                <a:ea typeface="Calibri" panose="020F0502020204030204" pitchFamily="34" charset="0"/>
              </a:rPr>
              <a:t>учкул</a:t>
            </a:r>
            <a:r>
              <a:rPr lang="ru-RU" sz="2800" dirty="0">
                <a:solidFill>
                  <a:srgbClr val="002060"/>
                </a:solidFill>
                <a:latin typeface="Arial" panose="020B0604020202020204" pitchFamily="34" charset="0"/>
                <a:ea typeface="Calibri" panose="020F0502020204030204" pitchFamily="34" charset="0"/>
              </a:rPr>
              <a:t> </a:t>
            </a:r>
            <a:r>
              <a:rPr lang="ru-RU" sz="2800" dirty="0" err="1">
                <a:solidFill>
                  <a:srgbClr val="002060"/>
                </a:solidFill>
                <a:latin typeface="Arial" panose="020B0604020202020204" pitchFamily="34" charset="0"/>
                <a:ea typeface="Calibri" panose="020F0502020204030204" pitchFamily="34" charset="0"/>
              </a:rPr>
              <a:t>тизмектелет</a:t>
            </a:r>
            <a:r>
              <a:rPr lang="ru-RU" sz="2800" dirty="0">
                <a:solidFill>
                  <a:srgbClr val="002060"/>
                </a:solidFill>
                <a:latin typeface="Arial" panose="020B0604020202020204" pitchFamily="34" charset="0"/>
                <a:ea typeface="Calibri" panose="020F0502020204030204" pitchFamily="34" charset="0"/>
              </a:rPr>
              <a:t>. </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Дос табышат, душман кагышат”. “Атадан – акыл, ападан тарбия” (мындай барак жок)"/>
              </a:rPr>
              <a:t>“</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Дос табышат, душман кагышат”. “Атадан – акыл, ападан тарбия” (мындай барак жок)"/>
              </a:rPr>
              <a:t>Дос</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Дос табышат, душман кагышат”. “Атадан – акыл, ападан тарбия” (мындай барак жок)"/>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Дос табышат, душман кагышат”. “Атадан – акыл, ападан тарбия” (мындай барак жок)"/>
              </a:rPr>
              <a:t>табышат</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Дос табышат, душман кагышат”. “Атадан – акыл, ападан тарбия” (мындай барак жок)"/>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Дос табышат, душман кагышат”. “Атадан – акыл, ападан тарбия” (мындай барак жок)"/>
              </a:rPr>
              <a:t>душман</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Дос табышат, душман кагышат”. “Атадан – акыл, ападан тарбия” (мындай барак жок)"/>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Дос табышат, душман кагышат”. “Атадан – акыл, ападан тарбия” (мындай барак жок)"/>
              </a:rPr>
              <a:t>кагышат</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Дос табышат, душман кагышат”. “Атадан – акыл, ападан тарбия” (мындай барак жок)"/>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Дос табышат, душман кагышат”. “Атадан – акыл, ападан тарбия” (мындай барак жок)"/>
              </a:rPr>
              <a:t>Атадан</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Дос табышат, душман кагышат”. “Атадан – акыл, ападан тарбия” (мындай барак жок)"/>
              </a:rPr>
              <a:t> –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Дос табышат, душман кагышат”. “Атадан – акыл, ападан тарбия” (мындай барак жок)"/>
              </a:rPr>
              <a:t>акыл</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Дос табышат, душман кагышат”. “Атадан – акыл, ападан тарбия” (мындай барак жок)"/>
              </a:rPr>
              <a:t>, </a:t>
            </a:r>
            <a:r>
              <a:rPr lang="ru-RU" sz="2800" dirty="0" err="1" smtClean="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Дос табышат, душман кагышат”. “Атадан – акыл, ападан тарбия” (мындай барак жок)"/>
              </a:rPr>
              <a:t>ападан</a:t>
            </a:r>
            <a:r>
              <a:rPr lang="ru-RU" sz="28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Дос табышат, душман кагышат”. “Атадан – акыл, ападан тарбия” (мындай барак жок)"/>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Дос табышат, душман кагышат”. “Атадан – акыл, ападан тарбия” (мындай барак жок)"/>
              </a:rPr>
              <a:t>тарбия</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3" tooltip="“Дос табышат, душман кагышат”. “Атадан – акыл, ападан тарбия” (мындай барак жок)"/>
              </a:rPr>
              <a:t>”</a:t>
            </a:r>
            <a:r>
              <a:rPr lang="ru-RU" sz="2800" dirty="0">
                <a:solidFill>
                  <a:srgbClr val="002060"/>
                </a:solidFill>
                <a:latin typeface="Arial" panose="020B0604020202020204" pitchFamily="34" charset="0"/>
                <a:ea typeface="Calibri" panose="020F0502020204030204" pitchFamily="34" charset="0"/>
              </a:rPr>
              <a:t> </a:t>
            </a:r>
            <a:r>
              <a:rPr lang="en-US" sz="2800" dirty="0" smtClean="0">
                <a:solidFill>
                  <a:srgbClr val="002060"/>
                </a:solidFill>
                <a:latin typeface="Arial" panose="020B0604020202020204" pitchFamily="34" charset="0"/>
                <a:ea typeface="Calibri" panose="020F0502020204030204" pitchFamily="34" charset="0"/>
              </a:rPr>
              <a:t>,</a:t>
            </a:r>
            <a:r>
              <a:rPr lang="ru-RU" sz="2800" dirty="0">
                <a:solidFill>
                  <a:srgbClr val="002060"/>
                </a:solidFill>
                <a:latin typeface="Arial" panose="020B0604020202020204" pitchFamily="34" charset="0"/>
                <a:ea typeface="Calibri" panose="020F0502020204030204" pitchFamily="34" charset="0"/>
              </a:rPr>
              <a:t> </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4" tooltip="“Тил – акыл таразасы”, “Күч акылга баш иет” (мындай барак жок)"/>
              </a:rPr>
              <a:t>“</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hlinkClick r:id="rId4" tooltip="“Тил – акыл таразасы”, “Күч акылга баш иет” (мындай барак жок)"/>
              </a:rPr>
              <a:t>Тил</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4" tooltip="“Тил – акыл таразасы”, “Күч акылга баш иет” (мындай барак жок)"/>
              </a:rPr>
              <a:t> –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hlinkClick r:id="rId4" tooltip="“Тил – акыл таразасы”, “Күч акылга баш иет” (мындай барак жок)"/>
              </a:rPr>
              <a:t>акыл</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4" tooltip="“Тил – акыл таразасы”, “Күч акылга баш иет” (мындай барак жок)"/>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hlinkClick r:id="rId4" tooltip="“Тил – акыл таразасы”, “Күч акылга баш иет” (мындай барак жок)"/>
              </a:rPr>
              <a:t>таразасы</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4" tooltip="“Тил – акыл таразасы”, “Күч акылга баш иет” (мындай барак жок)"/>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hlinkClick r:id="rId4" tooltip="“Тил – акыл таразасы”, “Күч акылга баш иет” (мындай барак жок)"/>
              </a:rPr>
              <a:t>Күч</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4" tooltip="“Тил – акыл таразасы”, “Күч акылга баш иет” (мындай барак жок)"/>
              </a:rPr>
              <a:t> </a:t>
            </a:r>
            <a:r>
              <a:rPr lang="ru-RU" sz="2800" dirty="0" err="1">
                <a:solidFill>
                  <a:srgbClr val="002060"/>
                </a:solidFill>
                <a:latin typeface="Arial" panose="020B0604020202020204" pitchFamily="34" charset="0"/>
                <a:ea typeface="Calibri" panose="020F0502020204030204" pitchFamily="34" charset="0"/>
                <a:cs typeface="Times New Roman" panose="02020603050405020304" pitchFamily="18" charset="0"/>
                <a:hlinkClick r:id="rId4" tooltip="“Тил – акыл таразасы”, “Күч акылга баш иет” (мындай барак жок)"/>
              </a:rPr>
              <a:t>акылга</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4" tooltip="“Тил – акыл таразасы”, “Күч акылга баш иет” (мындай барак жок)"/>
              </a:rPr>
              <a:t> баш </a:t>
            </a:r>
            <a:r>
              <a:rPr lang="ru-RU" sz="2800" dirty="0" err="1" smtClean="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4" tooltip="“Тил – акыл таразасы”, “Күч акылга баш иет” (мындай барак жок)"/>
              </a:rPr>
              <a:t>ийет</a:t>
            </a:r>
            <a:r>
              <a:rPr lang="ru-RU" sz="2800" dirty="0">
                <a:solidFill>
                  <a:srgbClr val="002060"/>
                </a:solidFill>
                <a:latin typeface="Arial" panose="020B0604020202020204" pitchFamily="34" charset="0"/>
                <a:ea typeface="Calibri" panose="020F0502020204030204" pitchFamily="34" charset="0"/>
                <a:cs typeface="Times New Roman" panose="02020603050405020304" pitchFamily="18" charset="0"/>
                <a:hlinkClick r:id="rId4" tooltip="“Тил – акыл таразасы”, “Күч акылга баш иет” (мындай барак жок)"/>
              </a:rPr>
              <a:t>”</a:t>
            </a:r>
            <a:r>
              <a:rPr lang="ru-RU" sz="2800" dirty="0">
                <a:solidFill>
                  <a:srgbClr val="002060"/>
                </a:solidFill>
                <a:latin typeface="Arial" panose="020B0604020202020204" pitchFamily="34" charset="0"/>
                <a:ea typeface="Calibri" panose="020F0502020204030204" pitchFamily="34" charset="0"/>
              </a:rPr>
              <a:t> </a:t>
            </a:r>
            <a:r>
              <a:rPr lang="ru-RU" sz="2800" dirty="0" err="1">
                <a:solidFill>
                  <a:srgbClr val="002060"/>
                </a:solidFill>
                <a:latin typeface="Arial" panose="020B0604020202020204" pitchFamily="34" charset="0"/>
                <a:ea typeface="Calibri" panose="020F0502020204030204" pitchFamily="34" charset="0"/>
              </a:rPr>
              <a:t>жана</a:t>
            </a:r>
            <a:r>
              <a:rPr lang="ru-RU" sz="2800" dirty="0">
                <a:solidFill>
                  <a:srgbClr val="002060"/>
                </a:solidFill>
                <a:latin typeface="Arial" panose="020B0604020202020204" pitchFamily="34" charset="0"/>
                <a:ea typeface="Calibri" panose="020F0502020204030204" pitchFamily="34" charset="0"/>
              </a:rPr>
              <a:t> башка </a:t>
            </a:r>
            <a:r>
              <a:rPr lang="ru-RU" sz="2800" dirty="0" err="1" smtClean="0">
                <a:solidFill>
                  <a:srgbClr val="002060"/>
                </a:solidFill>
                <a:latin typeface="Arial" panose="020B0604020202020204" pitchFamily="34" charset="0"/>
                <a:ea typeface="Calibri" panose="020F0502020204030204" pitchFamily="34" charset="0"/>
              </a:rPr>
              <a:t>макалдардын</a:t>
            </a:r>
            <a:r>
              <a:rPr lang="ru-RU" sz="2800" dirty="0" smtClean="0">
                <a:solidFill>
                  <a:srgbClr val="002060"/>
                </a:solidFill>
                <a:latin typeface="Arial" panose="020B0604020202020204" pitchFamily="34" charset="0"/>
                <a:ea typeface="Calibri" panose="020F0502020204030204" pitchFamily="34" charset="0"/>
              </a:rPr>
              <a:t> </a:t>
            </a:r>
            <a:r>
              <a:rPr lang="ru-RU" sz="2800" dirty="0" err="1">
                <a:solidFill>
                  <a:srgbClr val="002060"/>
                </a:solidFill>
                <a:latin typeface="Arial" panose="020B0604020202020204" pitchFamily="34" charset="0"/>
                <a:ea typeface="Calibri" panose="020F0502020204030204" pitchFamily="34" charset="0"/>
              </a:rPr>
              <a:t>тарбиялык</a:t>
            </a:r>
            <a:r>
              <a:rPr lang="ru-RU" sz="2800" dirty="0">
                <a:solidFill>
                  <a:srgbClr val="002060"/>
                </a:solidFill>
                <a:latin typeface="Arial" panose="020B0604020202020204" pitchFamily="34" charset="0"/>
                <a:ea typeface="Calibri" panose="020F0502020204030204" pitchFamily="34" charset="0"/>
              </a:rPr>
              <a:t> </a:t>
            </a:r>
            <a:r>
              <a:rPr lang="ru-RU" sz="2800" dirty="0" err="1">
                <a:solidFill>
                  <a:srgbClr val="002060"/>
                </a:solidFill>
                <a:latin typeface="Arial" panose="020B0604020202020204" pitchFamily="34" charset="0"/>
                <a:ea typeface="Calibri" panose="020F0502020204030204" pitchFamily="34" charset="0"/>
              </a:rPr>
              <a:t>жагы</a:t>
            </a:r>
            <a:r>
              <a:rPr lang="ru-RU" sz="2800" dirty="0">
                <a:solidFill>
                  <a:srgbClr val="002060"/>
                </a:solidFill>
                <a:latin typeface="Arial" panose="020B0604020202020204" pitchFamily="34" charset="0"/>
                <a:ea typeface="Calibri" panose="020F0502020204030204" pitchFamily="34" charset="0"/>
              </a:rPr>
              <a:t> </a:t>
            </a:r>
            <a:r>
              <a:rPr lang="ru-RU" sz="2800" dirty="0" err="1">
                <a:solidFill>
                  <a:srgbClr val="002060"/>
                </a:solidFill>
                <a:latin typeface="Arial" panose="020B0604020202020204" pitchFamily="34" charset="0"/>
                <a:ea typeface="Calibri" panose="020F0502020204030204" pitchFamily="34" charset="0"/>
              </a:rPr>
              <a:t>абдан</a:t>
            </a:r>
            <a:r>
              <a:rPr lang="ru-RU" sz="2800" dirty="0">
                <a:solidFill>
                  <a:srgbClr val="002060"/>
                </a:solidFill>
                <a:latin typeface="Arial" panose="020B0604020202020204" pitchFamily="34" charset="0"/>
                <a:ea typeface="Calibri" panose="020F0502020204030204" pitchFamily="34" charset="0"/>
              </a:rPr>
              <a:t> </a:t>
            </a:r>
            <a:r>
              <a:rPr lang="ru-RU" sz="2800" dirty="0" err="1" smtClean="0">
                <a:solidFill>
                  <a:srgbClr val="002060"/>
                </a:solidFill>
                <a:latin typeface="Arial" panose="020B0604020202020204" pitchFamily="34" charset="0"/>
                <a:ea typeface="Calibri" panose="020F0502020204030204" pitchFamily="34" charset="0"/>
              </a:rPr>
              <a:t>күчтүү</a:t>
            </a:r>
            <a:r>
              <a:rPr lang="ru-RU" sz="2800" dirty="0" smtClean="0">
                <a:solidFill>
                  <a:srgbClr val="002060"/>
                </a:solidFill>
                <a:latin typeface="Arial" panose="020B0604020202020204" pitchFamily="34" charset="0"/>
                <a:ea typeface="Calibri" panose="020F0502020204030204" pitchFamily="34" charset="0"/>
              </a:rPr>
              <a:t>.</a:t>
            </a:r>
            <a:endParaRPr lang="ru-RU" sz="2800" dirty="0">
              <a:solidFill>
                <a:srgbClr val="002060"/>
              </a:solidFill>
            </a:endParaRPr>
          </a:p>
        </p:txBody>
      </p:sp>
    </p:spTree>
    <p:extLst>
      <p:ext uri="{BB962C8B-B14F-4D97-AF65-F5344CB8AC3E}">
        <p14:creationId xmlns:p14="http://schemas.microsoft.com/office/powerpoint/2010/main" val="18469056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shingle">
          <a:fgClr>
            <a:schemeClr val="accent1"/>
          </a:fgClr>
          <a:bgClr>
            <a:schemeClr val="accent2">
              <a:lumMod val="60000"/>
              <a:lumOff val="40000"/>
            </a:schemeClr>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09815" y="230659"/>
            <a:ext cx="8427309" cy="4176584"/>
          </a:xfrm>
        </p:spPr>
        <p:txBody>
          <a:bodyPr/>
          <a:lstStyle/>
          <a:p>
            <a:r>
              <a:rPr lang="ky-KG" sz="3200" b="1" i="1" dirty="0" smtClean="0">
                <a:solidFill>
                  <a:srgbClr val="002060"/>
                </a:solidFill>
                <a:latin typeface="Arial" panose="020B0604020202020204" pitchFamily="34" charset="0"/>
                <a:ea typeface="Calibri" panose="020F0502020204030204" pitchFamily="34" charset="0"/>
              </a:rPr>
              <a:t>Демек,балдар,макал-кыска,так,таамай </a:t>
            </a:r>
            <a:r>
              <a:rPr lang="ky-KG" sz="3200" b="1" i="1" dirty="0">
                <a:solidFill>
                  <a:srgbClr val="002060"/>
                </a:solidFill>
                <a:latin typeface="Arial" panose="020B0604020202020204" pitchFamily="34" charset="0"/>
                <a:ea typeface="Calibri" panose="020F0502020204030204" pitchFamily="34" charset="0"/>
              </a:rPr>
              <a:t>айтылган,уйкаштык формага ээ акыл сөздөр.М:”Эшигин көрүп,төрүнө өт,энесин көрүп кызын ал”,”Туулган жердин топурагы ал</a:t>
            </a:r>
            <a:r>
              <a:rPr lang="ky-KG" sz="3200" b="1" dirty="0">
                <a:solidFill>
                  <a:srgbClr val="002060"/>
                </a:solidFill>
                <a:latin typeface="Arial" panose="020B0604020202020204" pitchFamily="34" charset="0"/>
                <a:ea typeface="Calibri" panose="020F0502020204030204" pitchFamily="34" charset="0"/>
              </a:rPr>
              <a:t>тын</a:t>
            </a:r>
            <a:r>
              <a:rPr lang="ky-KG" sz="2400" b="1" dirty="0">
                <a:solidFill>
                  <a:srgbClr val="002060"/>
                </a:solidFill>
                <a:latin typeface="Arial" panose="020B0604020202020204" pitchFamily="34" charset="0"/>
                <a:ea typeface="Calibri" panose="020F0502020204030204" pitchFamily="34" charset="0"/>
              </a:rPr>
              <a:t>”</a:t>
            </a:r>
            <a:endParaRPr lang="ru-RU" sz="2400" dirty="0">
              <a:solidFill>
                <a:srgbClr val="002060"/>
              </a:solidFill>
            </a:endParaRPr>
          </a:p>
        </p:txBody>
      </p:sp>
      <p:sp>
        <p:nvSpPr>
          <p:cNvPr id="3" name="Подзаголовок 2"/>
          <p:cNvSpPr>
            <a:spLocks noGrp="1"/>
          </p:cNvSpPr>
          <p:nvPr>
            <p:ph type="subTitle" idx="1"/>
          </p:nvPr>
        </p:nvSpPr>
        <p:spPr>
          <a:xfrm>
            <a:off x="2121243" y="5782277"/>
            <a:ext cx="9448800" cy="685800"/>
          </a:xfrm>
        </p:spPr>
        <p:txBody>
          <a:bodyPr/>
          <a:lstStyle/>
          <a:p>
            <a:endParaRPr lang="ru-RU" dirty="0"/>
          </a:p>
        </p:txBody>
      </p:sp>
    </p:spTree>
    <p:extLst>
      <p:ext uri="{BB962C8B-B14F-4D97-AF65-F5344CB8AC3E}">
        <p14:creationId xmlns:p14="http://schemas.microsoft.com/office/powerpoint/2010/main" val="3097711719"/>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1028</TotalTime>
  <Words>632</Words>
  <Application>Microsoft Office PowerPoint</Application>
  <PresentationFormat>Произвольный</PresentationFormat>
  <Paragraphs>103</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Сабактын темасы:Кыргыз макал-лакаптары.</vt:lpstr>
      <vt:lpstr>Сабактын максаттары: -Макал –лакаптын эрежеси менен таанышабыз; -Макал менен лакаптын ортосундагы айырмачылыктарды белгилейбиз; </vt:lpstr>
      <vt:lpstr> </vt:lpstr>
      <vt:lpstr>Макал-лакап – адамдардын көп жылдардан бери келе жаткан философиялык ой корутундуларын жыйынтыктап, алардын турмуш тажрыйбаларынын негизинен алынган, рифмалашкан жана ритмдешкен бир же бир нече сүйлөмдө ойду бүтүрө айткан, тарбиялоо максатында колдонулган фольклордук чыгармалар.  “Адам оюнун, акыл-эсинин энциклопедиясы” болгон макалдар дээрлик дүйнөнүн бардык элине таандык болуп саналат.  </vt:lpstr>
      <vt:lpstr>Макал-лакап –кыргыз эл оозеки чыгармачылыгынын бир түрү болуп саналат.Экөө тең дидактикалык,тарбиялык мааниге ээ.   Макал да,лакап да адамдарга акыл-насаат айтуу,үйрөтүү маанисинде колдонулат.  Кыргыз эли макал-лакаптарга өтө бай.Аларды өз жашоосунда кеңири колдонушкан жана бүгүнкү да колдонуп келе жатабыз. </vt:lpstr>
      <vt:lpstr>“Макалда айтылуучу ой аягына жеткирилип, айтылган ар бир окуяга корутунду чыгарылып, лакапта адамдын ою гана айтылып, корутунду чыгарылбай көмүскөдө калат. Ошондуктан лакап көбүнчө салыштыруу, окшоштуруу иретинде “дегендей”, “окшобой” д. у. с. сөздөрдүн жана “ган”, “дай” уландыларынын жардамы менен айтылат. Мындан сырткары лакапка “ып”, “ыптыр” өңдүү өткөн чактын мүчөлөрүнүн жардамы менен же кимдир бирөөгө таандык болуп айтыла берет. Мисалы: “жаман туугандан жакшы кошуна өтүптүр”.</vt:lpstr>
      <vt:lpstr>Лакаптар уйкаштыкка анчалык муктаж эмес. Тескерисинче, макалдар көбүнчө уйкашталып учкул тизмектелет. Элибизде лакапка өтө жакын макалдар, же тескерисинче, макалдын лакапка айланып калган учурлар арбын. Макал-лакаптар бири-бирине мынчалык жакындашып калышы экөөнүн тең турмуш тажрыйбаларынан келип чыккандыгына байланыштуу. Турмуштан алынып, элестүү сүрөттөлүп, туура айтылышы экөөнүн жалпылыгына жатат. </vt:lpstr>
      <vt:lpstr>Макал менен лакап турмушта таразаланып,калган тажрыйбалар таяныч болуп, ар нерсенин ак-карасы, оң-тетириси сыяктуу эки жагы, же бири-бирине жакын турган эки нерсе салыштырыла, көп учурда жупташа учкул тизмектелет. “Дос табышат, душман кагышат”. “Атадан – акыл, ападан- тарбия” , “Тил – акыл таразасы”, “Күч акылга баш ийет” жана башка макалдардын тарбиялык жагы абдан күчтүү.</vt:lpstr>
      <vt:lpstr>Демек,балдар,макал-кыска,так,таамай айтылган,уйкаштык формага ээ акыл сөздөр.М:”Эшигин көрүп,төрүнө өт,энесин көрүп кызын ал”,”Туулган жердин топурагы алтын”</vt:lpstr>
      <vt:lpstr>Элдик эпос, жомоктордогу, же жай турмуштагы калкка аябай алынып кеткен кызыктуу окуялар, каармандардын кулк-мүнөзү лакапка айланып кетет. </vt:lpstr>
      <vt:lpstr>Лакап-бул бир окуядан,уламыштан улам эл оозунда калган кеп.М:Илгери бир тентек бала болгон экен.Анын аты Телибай болгон.Мындан улам эл арасында “Телибай тентек” деген лакап калган.Кыргыз тилинде “Таз тарангыча той таркайт”,”Эл дарбыса эшек кошо дарбыйт”деген сыяктуу лакаптар да бар.Дагы бир мисал:Илгери бир Асан деген киши болуптур.Ал киши улам бир нерсени  ойлоп кайгыра берчү экен. Жылдардын бир жылдарында Асан Кайгы жердеген кыргыз жеринде кар калың жаап, түкүргөн түкүрүк жерге түшпөй тоңгон катуу суук болот. Ошондо Асан Кайгы адамдарга эле эмес, жер жүзүндө жашаган жан-жаныбарларга, макулуктарга жанын ачыта мындайча ырга кошуптур: </vt:lpstr>
      <vt:lpstr>Салган тамы жок, Кылган камы жок, Алган даны жок., Баккан малы жок, Мал багарга алы жок, Көзү-башын көгөртүп, Баягы көгөн байкуш кантти экен? Жатаарына жайы жок, Көрө турган көзү жок, Чымын байкуш кантти экен? Суукка муздап, Сөөгү сыздап, Чалбарларын кийе албай, Чалдар байкуш кантти экен? Байпактарын кие албай Балдар байкуш кантти экен? Келин тил албай, Жөн басып жүрө албай, Кемпир байкуш кантти экен?   Бул уламыштын негизинде кыргыз эли кейип,кепчий берген адамдарды “Асан кайгы турбайсыңбы” деп коюшат. </vt:lpstr>
      <vt:lpstr>Презентация PowerPoint</vt:lpstr>
      <vt:lpstr>Мекен жөнүндө макалдар.</vt:lpstr>
      <vt:lpstr>Кыз жөнүндө макалдар.</vt:lpstr>
      <vt:lpstr>Тарбия жөнүндө макалдар.</vt:lpstr>
      <vt:lpstr>Билим жөнүндө макалдар.</vt:lpstr>
      <vt:lpstr>Ата-эне жөнүндө макалдар.</vt:lpstr>
      <vt:lpstr>Адамдын сапаттары жөнүндө макалдар.</vt:lpstr>
      <vt:lpstr>Презентация PowerPoint</vt:lpstr>
      <vt:lpstr>Көнүгү менен иштөө</vt:lpstr>
      <vt:lpstr>Презентация PowerPoint</vt:lpstr>
      <vt:lpstr>Презентация PowerPoint</vt:lpstr>
      <vt:lpstr>Көнүгүү иштөө 1.Ат сыйлаган жөө баспас, эр сыйлаган эшикте калбас. 2.Атты камчы менен айдабай, жем менен айда. 3.Ат тойгон жерине качат, адам туулган жерине качат. 4.Аттууга жөө жете албайт. 5.Атты достой сүйсөң, душмандай минесиң. 6.Аттын баары тулпар болбойт, куштун баары шумкар болбойт. 7.Атың барда жер тааны , атаң барда эл тааны. 8.Аты жоктун буту жок. </vt:lpstr>
      <vt:lpstr>Cөздүк менен иштөө: Жөө - пешком  Камчы -плётка Качат-  бежит Тулпар – скакун Шумкар – сокол Жем – корм Тааны - узнай    </vt:lpstr>
      <vt:lpstr>Көңүл бурганыңыздарга  чоң рахмат!</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Макал-лакап</dc:title>
  <dc:creator>RePack by Diakov</dc:creator>
  <cp:lastModifiedBy>Пользователь Windows</cp:lastModifiedBy>
  <cp:revision>59</cp:revision>
  <dcterms:created xsi:type="dcterms:W3CDTF">2020-03-25T12:46:02Z</dcterms:created>
  <dcterms:modified xsi:type="dcterms:W3CDTF">2021-09-10T06:19:55Z</dcterms:modified>
</cp:coreProperties>
</file>