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6" r:id="rId2"/>
    <p:sldMasterId id="2147483780" r:id="rId3"/>
    <p:sldMasterId id="2147483794" r:id="rId4"/>
    <p:sldMasterId id="2147483808" r:id="rId5"/>
    <p:sldMasterId id="2147483822" r:id="rId6"/>
    <p:sldMasterId id="2147483850" r:id="rId7"/>
    <p:sldMasterId id="2147483864" r:id="rId8"/>
    <p:sldMasterId id="2147483878" r:id="rId9"/>
    <p:sldMasterId id="2147483906" r:id="rId10"/>
    <p:sldMasterId id="2147483920" r:id="rId11"/>
    <p:sldMasterId id="2147483960" r:id="rId12"/>
    <p:sldMasterId id="2147483978" r:id="rId13"/>
  </p:sldMasterIdLst>
  <p:notesMasterIdLst>
    <p:notesMasterId r:id="rId56"/>
  </p:notesMasterIdLst>
  <p:sldIdLst>
    <p:sldId id="304" r:id="rId14"/>
    <p:sldId id="258" r:id="rId15"/>
    <p:sldId id="262" r:id="rId16"/>
    <p:sldId id="307" r:id="rId17"/>
    <p:sldId id="259" r:id="rId18"/>
    <p:sldId id="261" r:id="rId19"/>
    <p:sldId id="260" r:id="rId20"/>
    <p:sldId id="263" r:id="rId21"/>
    <p:sldId id="264" r:id="rId22"/>
    <p:sldId id="265" r:id="rId23"/>
    <p:sldId id="266" r:id="rId24"/>
    <p:sldId id="267" r:id="rId25"/>
    <p:sldId id="268" r:id="rId26"/>
    <p:sldId id="269" r:id="rId27"/>
    <p:sldId id="270" r:id="rId28"/>
    <p:sldId id="272" r:id="rId29"/>
    <p:sldId id="273" r:id="rId30"/>
    <p:sldId id="274" r:id="rId31"/>
    <p:sldId id="275" r:id="rId32"/>
    <p:sldId id="276" r:id="rId33"/>
    <p:sldId id="277" r:id="rId34"/>
    <p:sldId id="280" r:id="rId35"/>
    <p:sldId id="281" r:id="rId36"/>
    <p:sldId id="282" r:id="rId37"/>
    <p:sldId id="284" r:id="rId38"/>
    <p:sldId id="285" r:id="rId39"/>
    <p:sldId id="287" r:id="rId40"/>
    <p:sldId id="288" r:id="rId41"/>
    <p:sldId id="289" r:id="rId42"/>
    <p:sldId id="291" r:id="rId43"/>
    <p:sldId id="294" r:id="rId44"/>
    <p:sldId id="297" r:id="rId45"/>
    <p:sldId id="293" r:id="rId46"/>
    <p:sldId id="283" r:id="rId47"/>
    <p:sldId id="278" r:id="rId48"/>
    <p:sldId id="296" r:id="rId49"/>
    <p:sldId id="298" r:id="rId50"/>
    <p:sldId id="299" r:id="rId51"/>
    <p:sldId id="300" r:id="rId52"/>
    <p:sldId id="301" r:id="rId53"/>
    <p:sldId id="271" r:id="rId54"/>
    <p:sldId id="292" r:id="rId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65" autoAdjust="0"/>
  </p:normalViewPr>
  <p:slideViewPr>
    <p:cSldViewPr snapToGrid="0">
      <p:cViewPr varScale="1">
        <p:scale>
          <a:sx n="68" d="100"/>
          <a:sy n="68" d="100"/>
        </p:scale>
        <p:origin x="-78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749F1-B8BE-48D5-B4FF-86BA7367E1A7}" type="datetimeFigureOut">
              <a:rPr lang="ru-RU" smtClean="0"/>
              <a:t>10.09.2021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9B5F2-982F-4886-BC0C-E5D410C6BF87}" type="slidenum">
              <a:rPr lang="ru-RU" smtClean="0"/>
              <a:t>‹#›</a:t>
            </a:fld>
            <a:endParaRPr lang="ru-RU"/>
          </a:p>
        </p:txBody>
      </p:sp>
    </p:spTree>
    <p:extLst>
      <p:ext uri="{BB962C8B-B14F-4D97-AF65-F5344CB8AC3E}">
        <p14:creationId xmlns:p14="http://schemas.microsoft.com/office/powerpoint/2010/main" val="3354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09B5F2-982F-4886-BC0C-E5D410C6BF87}" type="slidenum">
              <a:rPr lang="ru-RU" smtClean="0"/>
              <a:t>7</a:t>
            </a:fld>
            <a:endParaRPr lang="ru-RU"/>
          </a:p>
        </p:txBody>
      </p:sp>
    </p:spTree>
    <p:extLst>
      <p:ext uri="{BB962C8B-B14F-4D97-AF65-F5344CB8AC3E}">
        <p14:creationId xmlns:p14="http://schemas.microsoft.com/office/powerpoint/2010/main" val="144073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09B5F2-982F-4886-BC0C-E5D410C6BF87}" type="slidenum">
              <a:rPr lang="ru-RU" smtClean="0"/>
              <a:t>14</a:t>
            </a:fld>
            <a:endParaRPr lang="ru-RU"/>
          </a:p>
        </p:txBody>
      </p:sp>
    </p:spTree>
    <p:extLst>
      <p:ext uri="{BB962C8B-B14F-4D97-AF65-F5344CB8AC3E}">
        <p14:creationId xmlns:p14="http://schemas.microsoft.com/office/powerpoint/2010/main" val="124202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96C573-8121-487C-B7E4-735E1C5AD778}" type="slidenum">
              <a:rPr lang="ru-RU" smtClean="0"/>
              <a:t>17</a:t>
            </a:fld>
            <a:endParaRPr lang="ru-RU"/>
          </a:p>
        </p:txBody>
      </p:sp>
    </p:spTree>
    <p:extLst>
      <p:ext uri="{BB962C8B-B14F-4D97-AF65-F5344CB8AC3E}">
        <p14:creationId xmlns:p14="http://schemas.microsoft.com/office/powerpoint/2010/main" val="3957386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8.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9.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9.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9.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9.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0.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0.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0.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10.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10.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1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10.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0.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1.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1.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1.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13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11.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11.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1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1.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1.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6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2.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16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2.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2.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16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12.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12.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12.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16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2.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17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2.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17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8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3.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3.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18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3.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19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13.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19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13.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19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19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13.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19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3.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9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3.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4.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5.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5.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6.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7.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7.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9.png"/></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8.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8.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3.png"/></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73660871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13980223"/>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454068591"/>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08674299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02472322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709499434"/>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407975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857223588"/>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90905385"/>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4489573"/>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961324911"/>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01620796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065115851"/>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26463858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259353817"/>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545416096"/>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08918875"/>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346202571"/>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229391563"/>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709696794"/>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3495573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247563823"/>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886907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83419093"/>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37608885"/>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74856548"/>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387428938"/>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315398065"/>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917785469"/>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59222347"/>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339567435"/>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44284912"/>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042445401"/>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90324877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952051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4009129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2428723137"/>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33722939"/>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00865315"/>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275329357"/>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8252498"/>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078835858"/>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24336853"/>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966593616"/>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775616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459194941"/>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915103086"/>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868247112"/>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46649889"/>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560749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934065952"/>
      </p:ext>
    </p:extLst>
  </p:cSld>
  <p:clrMapOvr>
    <a:masterClrMapping/>
  </p:clrMapOvr>
  <p:transition spd="slow">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698965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61015F-7CC6-4D0A-9D87-873EA4C304C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037426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2513762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9354397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4716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283251577"/>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984506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C68B11-C5A8-448C-8CE9-B1A273C79CFC}"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1805887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616CA0-919D-4A49-9C8A-62FDFB3A5183}"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61135336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69D71-7B58-463D-9AD3-6254B5C47A02}" type="datetimeFigureOut">
              <a:rPr lang="ru-RU" smtClean="0"/>
              <a:t>10.09.2021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F37B4F-2F87-4788-884D-7FB57720811D}" type="slidenum">
              <a:rPr lang="ru-RU" smtClean="0"/>
              <a:t>‹#›</a:t>
            </a:fld>
            <a:endParaRPr lang="ru-RU"/>
          </a:p>
        </p:txBody>
      </p:sp>
    </p:spTree>
    <p:extLst>
      <p:ext uri="{BB962C8B-B14F-4D97-AF65-F5344CB8AC3E}">
        <p14:creationId xmlns:p14="http://schemas.microsoft.com/office/powerpoint/2010/main" val="34545586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69D71-7B58-463D-9AD3-6254B5C47A02}" type="datetimeFigureOut">
              <a:rPr lang="ru-RU" smtClean="0"/>
              <a:t>10.09.2021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F37B4F-2F87-4788-884D-7FB57720811D}"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37957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7F69D71-7B58-463D-9AD3-6254B5C47A02}" type="datetimeFigureOut">
              <a:rPr lang="ru-RU" smtClean="0"/>
              <a:t>10.09.2021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F37B4F-2F87-4788-884D-7FB57720811D}" type="slidenum">
              <a:rPr lang="ru-RU" smtClean="0"/>
              <a:t>‹#›</a:t>
            </a:fld>
            <a:endParaRPr lang="ru-RU"/>
          </a:p>
        </p:txBody>
      </p:sp>
    </p:spTree>
    <p:extLst>
      <p:ext uri="{BB962C8B-B14F-4D97-AF65-F5344CB8AC3E}">
        <p14:creationId xmlns:p14="http://schemas.microsoft.com/office/powerpoint/2010/main" val="7311696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7F69D71-7B58-463D-9AD3-6254B5C47A02}" type="datetimeFigureOut">
              <a:rPr lang="ru-RU" smtClean="0"/>
              <a:t>10.09.2021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F37B4F-2F87-4788-884D-7FB57720811D}"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94685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7F69D71-7B58-463D-9AD3-6254B5C47A02}" type="datetimeFigureOut">
              <a:rPr lang="ru-RU" smtClean="0"/>
              <a:t>10.09.2021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F37B4F-2F87-4788-884D-7FB57720811D}" type="slidenum">
              <a:rPr lang="ru-RU" smtClean="0"/>
              <a:t>‹#›</a:t>
            </a:fld>
            <a:endParaRPr lang="ru-RU"/>
          </a:p>
        </p:txBody>
      </p:sp>
    </p:spTree>
    <p:extLst>
      <p:ext uri="{BB962C8B-B14F-4D97-AF65-F5344CB8AC3E}">
        <p14:creationId xmlns:p14="http://schemas.microsoft.com/office/powerpoint/2010/main" val="28793398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565348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5770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839201341"/>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5717163"/>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76796416"/>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910543720"/>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788240491"/>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5226131"/>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062923648"/>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95972575"/>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84441767"/>
      </p:ext>
    </p:extLst>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192868477"/>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72410480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973999674"/>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287955643"/>
      </p:ext>
    </p:extLst>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957256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D16DCC-1FDF-4EDD-9FE7-DFE221BD219A}" type="datetimeFigureOut">
              <a:rPr lang="ru-RU" smtClean="0"/>
              <a:t>10.09.2021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3414864339"/>
      </p:ext>
    </p:extLst>
  </p:cSld>
  <p:clrMapOvr>
    <a:masterClrMapping/>
  </p:clrMapOvr>
  <p:transition spd="slow">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D16DCC-1FDF-4EDD-9FE7-DFE221BD219A}" type="datetimeFigureOut">
              <a:rPr lang="ru-RU" smtClean="0"/>
              <a:t>10.09.2021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30298234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D16DCC-1FDF-4EDD-9FE7-DFE221BD219A}" type="datetimeFigureOut">
              <a:rPr lang="ru-RU" smtClean="0"/>
              <a:t>10.09.2021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11842091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D16DCC-1FDF-4EDD-9FE7-DFE221BD219A}" type="datetimeFigureOut">
              <a:rPr lang="ru-RU" smtClean="0"/>
              <a:t>10.09.2021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6300181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D16DCC-1FDF-4EDD-9FE7-DFE221BD219A}" type="datetimeFigureOut">
              <a:rPr lang="ru-RU" smtClean="0"/>
              <a:t>10.09.2021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30339521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D16DCC-1FDF-4EDD-9FE7-DFE221BD219A}" type="datetimeFigureOut">
              <a:rPr lang="ru-RU" smtClean="0"/>
              <a:t>10.09.2021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20837385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D16DCC-1FDF-4EDD-9FE7-DFE221BD219A}" type="datetimeFigureOut">
              <a:rPr lang="ru-RU" smtClean="0"/>
              <a:t>10.09.2021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41015479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D16DCC-1FDF-4EDD-9FE7-DFE221BD219A}" type="datetimeFigureOut">
              <a:rPr lang="ru-RU" smtClean="0"/>
              <a:t>10.09.2021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720756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341988961"/>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D16DCC-1FDF-4EDD-9FE7-DFE221BD219A}" type="datetimeFigureOut">
              <a:rPr lang="ru-RU" smtClean="0"/>
              <a:t>10.09.2021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12967379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D16DCC-1FDF-4EDD-9FE7-DFE221BD219A}" type="datetimeFigureOut">
              <a:rPr lang="ru-RU" smtClean="0"/>
              <a:t>10.09.2021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19797345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D16DCC-1FDF-4EDD-9FE7-DFE221BD219A}" type="datetimeFigureOut">
              <a:rPr lang="ru-RU" smtClean="0"/>
              <a:t>10.09.2021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A808E-4B89-405C-89AC-1D980C1FCAAB}" type="slidenum">
              <a:rPr lang="ru-RU" smtClean="0"/>
              <a:t>‹#›</a:t>
            </a:fld>
            <a:endParaRPr lang="ru-RU"/>
          </a:p>
        </p:txBody>
      </p:sp>
    </p:spTree>
    <p:extLst>
      <p:ext uri="{BB962C8B-B14F-4D97-AF65-F5344CB8AC3E}">
        <p14:creationId xmlns:p14="http://schemas.microsoft.com/office/powerpoint/2010/main" val="3219035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Tree>
    <p:extLst>
      <p:ext uri="{BB962C8B-B14F-4D97-AF65-F5344CB8AC3E}">
        <p14:creationId xmlns:p14="http://schemas.microsoft.com/office/powerpoint/2010/main" val="1593821906"/>
      </p:ext>
    </p:extLst>
  </p:cSld>
  <p:clrMapOvr>
    <a:masterClrMapping/>
  </p:clrMapOvr>
  <p:transition spd="slow">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832964036"/>
      </p:ext>
    </p:extLst>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862470786"/>
      </p:ext>
    </p:extLst>
  </p:cSld>
  <p:clrMapOvr>
    <a:masterClrMapping/>
  </p:clrMapOvr>
  <p:transition spd="slow">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13798846"/>
      </p:ext>
    </p:extLst>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816758176"/>
      </p:ext>
    </p:extLst>
  </p:cSld>
  <p:clrMapOvr>
    <a:masterClrMapping/>
  </p:clrMapOvr>
  <p:transition spd="slow">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17042807"/>
      </p:ext>
    </p:extLst>
  </p:cSld>
  <p:clrMapOvr>
    <a:masterClrMapping/>
  </p:clrMapOvr>
  <p:transition spd="slow">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1883681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326867741"/>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409068207"/>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914723437"/>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601838573"/>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50807989"/>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921099156"/>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1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72576962"/>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3941056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65509225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98749856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5666434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98750644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82099942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53073209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93883958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592944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198656815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28661857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76612417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8450462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6316507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5452631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1104613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582414219"/>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49062795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0074619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934375364"/>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6770013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53743319"/>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690013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805731729"/>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166862486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404907882"/>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2165202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7514926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017634024"/>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574013181"/>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7012287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704522669"/>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93764118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52240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78433870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8173705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620603972"/>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1450599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1784838531"/>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724182077"/>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4219160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997722923"/>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371945372"/>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86371168"/>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09478452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52201580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671999668"/>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270618646"/>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865419855"/>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80034996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41364068"/>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1081134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223386858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81149842"/>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62947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92875323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984102470"/>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604251996"/>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46214878"/>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417656107"/>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18175232"/>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32643323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791786210"/>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007630127"/>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609534809"/>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628849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355625950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354272"/>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777646382"/>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475207613"/>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748517184"/>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60817454"/>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88238913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980060125"/>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080741629"/>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37411295"/>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08" y="993038"/>
            <a:ext cx="1351253" cy="11684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089" y="3339076"/>
            <a:ext cx="809978" cy="2434412"/>
          </a:xfrm>
          <a:prstGeom prst="rect">
            <a:avLst/>
          </a:prstGeom>
        </p:spPr>
      </p:pic>
      <p:pic>
        <p:nvPicPr>
          <p:cNvPr id="4" name="Рисунок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60069" y="827327"/>
            <a:ext cx="1141679" cy="1533403"/>
          </a:xfrm>
          <a:prstGeom prst="rect">
            <a:avLst/>
          </a:prstGeom>
        </p:spPr>
      </p:pic>
      <p:sp>
        <p:nvSpPr>
          <p:cNvPr id="2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2426811"/>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pic>
        <p:nvPicPr>
          <p:cNvPr id="2" name="Рисунок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9699" y="1070194"/>
            <a:ext cx="1201151" cy="1237460"/>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5" name="Рисунок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80666" y="5120659"/>
            <a:ext cx="938065" cy="1382712"/>
          </a:xfrm>
          <a:prstGeom prst="rect">
            <a:avLst/>
          </a:prstGeom>
        </p:spPr>
      </p:pic>
      <p:pic>
        <p:nvPicPr>
          <p:cNvPr id="19" name="Рисунок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852" y="5771342"/>
            <a:ext cx="1788379" cy="760165"/>
          </a:xfrm>
          <a:prstGeom prst="rect">
            <a:avLst/>
          </a:prstGeom>
        </p:spPr>
      </p:pic>
      <p:pic>
        <p:nvPicPr>
          <p:cNvPr id="20" name="Рисунок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65507090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88" y="2606228"/>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2" name="Рисунок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1187" y="5343525"/>
            <a:ext cx="878188" cy="1132209"/>
          </a:xfrm>
          <a:prstGeom prst="rect">
            <a:avLst/>
          </a:prstGeom>
        </p:spPr>
      </p:pic>
      <p:pic>
        <p:nvPicPr>
          <p:cNvPr id="3" name="Рисунок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612" y="3105184"/>
            <a:ext cx="628255" cy="1200116"/>
          </a:xfrm>
          <a:prstGeom prst="rect">
            <a:avLst/>
          </a:prstGeom>
        </p:spPr>
      </p:pic>
      <p:pic>
        <p:nvPicPr>
          <p:cNvPr id="4" name="Рисунок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9253" y="1909690"/>
            <a:ext cx="780580" cy="1233594"/>
          </a:xfrm>
          <a:prstGeom prst="rect">
            <a:avLst/>
          </a:prstGeom>
        </p:spPr>
      </p:pic>
      <p:pic>
        <p:nvPicPr>
          <p:cNvPr id="21" name="Рисунок 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647701116"/>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598" y="901700"/>
            <a:ext cx="1318639" cy="1236662"/>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2104" y="4405233"/>
            <a:ext cx="589050" cy="455445"/>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8780" y="158636"/>
            <a:ext cx="802604" cy="735012"/>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08770" y="158636"/>
            <a:ext cx="417679" cy="6984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0" name="Рисунок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4262" y="4474791"/>
            <a:ext cx="1938293" cy="2004900"/>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9821" y="1021967"/>
            <a:ext cx="968830" cy="1132624"/>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044" y="3314457"/>
            <a:ext cx="1296390" cy="1185734"/>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9743457" y="5019404"/>
            <a:ext cx="1078772" cy="1444790"/>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56906063"/>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30" y="578113"/>
            <a:ext cx="2932722" cy="1560392"/>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1762" y="2000384"/>
            <a:ext cx="773998" cy="633333"/>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3246" y="4244007"/>
            <a:ext cx="445362" cy="744692"/>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93037" y="4556283"/>
            <a:ext cx="537451" cy="415549"/>
          </a:xfrm>
          <a:prstGeom prst="rect">
            <a:avLst/>
          </a:prstGeom>
        </p:spPr>
      </p:pic>
      <p:pic>
        <p:nvPicPr>
          <p:cNvPr id="3" name="Рисунок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54745" y="3927342"/>
            <a:ext cx="320910" cy="777721"/>
          </a:xfrm>
          <a:prstGeom prst="rect">
            <a:avLst/>
          </a:prstGeom>
        </p:spPr>
      </p:pic>
      <p:pic>
        <p:nvPicPr>
          <p:cNvPr id="4" name="Рисунок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13050" y="4338696"/>
            <a:ext cx="748522" cy="864835"/>
          </a:xfrm>
          <a:prstGeom prst="rect">
            <a:avLst/>
          </a:prstGeom>
        </p:spPr>
      </p:pic>
    </p:spTree>
    <p:extLst>
      <p:ext uri="{BB962C8B-B14F-4D97-AF65-F5344CB8AC3E}">
        <p14:creationId xmlns:p14="http://schemas.microsoft.com/office/powerpoint/2010/main" val="3589652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82051E-6 3.33333E-6 L 0.0024 -0.75139 " pathEditMode="relative" rAng="0" ptsTypes="AA">
                                      <p:cBhvr>
                                        <p:cTn id="6" dur="5000" fill="hold"/>
                                        <p:tgtEl>
                                          <p:spTgt spid="9"/>
                                        </p:tgtEl>
                                        <p:attrNameLst>
                                          <p:attrName>ppt_x</p:attrName>
                                          <p:attrName>ppt_y</p:attrName>
                                        </p:attrNameLst>
                                      </p:cBhvr>
                                      <p:rCtr x="112" y="-37569"/>
                                    </p:animMotion>
                                  </p:childTnLst>
                                </p:cTn>
                              </p:par>
                              <p:par>
                                <p:cTn id="7" presetID="64" presetClass="path" presetSubtype="0" accel="50000" decel="50000" fill="hold" nodeType="withEffect">
                                  <p:stCondLst>
                                    <p:cond delay="0"/>
                                  </p:stCondLst>
                                  <p:childTnLst>
                                    <p:animMotion origin="layout" path="M -5.12821E-7 2.96296E-6 L -5.12821E-7 -0.25 " pathEditMode="relative" rAng="0" ptsTypes="AA">
                                      <p:cBhvr>
                                        <p:cTn id="8" dur="5000" fill="hold"/>
                                        <p:tgtEl>
                                          <p:spTgt spid="6"/>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1.11022E-16 1.85185E-6 L -0.00064 -0.3882 " pathEditMode="relative" rAng="0" ptsTypes="AA">
                                      <p:cBhvr>
                                        <p:cTn id="10" dur="5000" fill="hold"/>
                                        <p:tgtEl>
                                          <p:spTgt spid="3"/>
                                        </p:tgtEl>
                                        <p:attrNameLst>
                                          <p:attrName>ppt_x</p:attrName>
                                          <p:attrName>ppt_y</p:attrName>
                                        </p:attrNameLst>
                                      </p:cBhvr>
                                      <p:rCtr x="-32" y="-19421"/>
                                    </p:animMotion>
                                  </p:childTnLst>
                                </p:cTn>
                              </p:par>
                              <p:par>
                                <p:cTn id="11" presetID="64" presetClass="path" presetSubtype="0" accel="50000" decel="50000" fill="hold" nodeType="withEffect">
                                  <p:stCondLst>
                                    <p:cond delay="0"/>
                                  </p:stCondLst>
                                  <p:childTnLst>
                                    <p:animMotion origin="layout" path="M -2.5641E-6 -1.85185E-6 L -0.01073 -0.77222 " pathEditMode="relative" rAng="0" ptsTypes="AA">
                                      <p:cBhvr>
                                        <p:cTn id="12" dur="5000" fill="hold"/>
                                        <p:tgtEl>
                                          <p:spTgt spid="4"/>
                                        </p:tgtEl>
                                        <p:attrNameLst>
                                          <p:attrName>ppt_x</p:attrName>
                                          <p:attrName>ppt_y</p:attrName>
                                        </p:attrNameLst>
                                      </p:cBhvr>
                                      <p:rCtr x="-545" y="-3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840071"/>
            <a:ext cx="8620372" cy="819125"/>
          </a:xfrm>
          <a:prstGeom prst="rect">
            <a:avLst/>
          </a:prstGeom>
          <a:ln w="76200">
            <a:solidFill>
              <a:schemeClr val="accent1">
                <a:lumMod val="60000"/>
                <a:lumOff val="40000"/>
              </a:schemeClr>
            </a:solidFill>
          </a:ln>
        </p:spPr>
        <p:txBody>
          <a:bodyPr anchor="ctr"/>
          <a:lstStyle>
            <a:lvl1pPr algn="ctr">
              <a:defRPr sz="45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91" y="775312"/>
            <a:ext cx="6833600" cy="1058944"/>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63" y="4924645"/>
            <a:ext cx="2932722" cy="1560392"/>
          </a:xfrm>
          <a:prstGeom prst="rect">
            <a:avLst/>
          </a:prstGeom>
        </p:spPr>
      </p:pic>
    </p:spTree>
    <p:extLst>
      <p:ext uri="{BB962C8B-B14F-4D97-AF65-F5344CB8AC3E}">
        <p14:creationId xmlns:p14="http://schemas.microsoft.com/office/powerpoint/2010/main" val="521828595"/>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4"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341804420"/>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91" y="1249875"/>
            <a:ext cx="978422" cy="91759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523" y="388307"/>
            <a:ext cx="1185580" cy="1221418"/>
          </a:xfrm>
          <a:prstGeom prst="rect">
            <a:avLst/>
          </a:prstGeom>
        </p:spPr>
      </p:pic>
      <p:sp>
        <p:nvSpPr>
          <p:cNvPr id="11" name="Заголовок 1"/>
          <p:cNvSpPr>
            <a:spLocks noGrp="1"/>
          </p:cNvSpPr>
          <p:nvPr>
            <p:ph type="title"/>
          </p:nvPr>
        </p:nvSpPr>
        <p:spPr>
          <a:xfrm>
            <a:off x="1671209" y="1031120"/>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6588" y="3253200"/>
            <a:ext cx="941327" cy="125563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23184" y="3286275"/>
            <a:ext cx="1189762" cy="1380974"/>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2528" y="2306446"/>
            <a:ext cx="957945" cy="1088492"/>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1949" y="4667250"/>
            <a:ext cx="1706606" cy="1765251"/>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178097" y="1249876"/>
            <a:ext cx="1013404" cy="1056571"/>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4921" y="5820768"/>
            <a:ext cx="1718815" cy="661837"/>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96353" y="4495605"/>
            <a:ext cx="726831" cy="561975"/>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67745" y="643052"/>
            <a:ext cx="847511" cy="77613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79540" y="184371"/>
            <a:ext cx="424817" cy="710337"/>
          </a:xfrm>
          <a:prstGeom prst="rect">
            <a:avLst/>
          </a:prstGeom>
        </p:spPr>
      </p:pic>
      <p:pic>
        <p:nvPicPr>
          <p:cNvPr id="23" name="Рисунок 2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9516" y="216246"/>
            <a:ext cx="768169" cy="628563"/>
          </a:xfrm>
          <a:prstGeom prst="rect">
            <a:avLst/>
          </a:prstGeom>
        </p:spPr>
      </p:pic>
      <p:pic>
        <p:nvPicPr>
          <p:cNvPr id="24" name="Рисунок 2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06196" y="458989"/>
            <a:ext cx="780975" cy="435719"/>
          </a:xfrm>
          <a:prstGeom prst="rect">
            <a:avLst/>
          </a:prstGeom>
        </p:spPr>
      </p:pic>
      <p:sp>
        <p:nvSpPr>
          <p:cNvPr id="29"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0"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2"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386349449"/>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0014" y="1202774"/>
            <a:ext cx="1215346" cy="111160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41" y="1189973"/>
            <a:ext cx="918430" cy="972854"/>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00" y="1161402"/>
            <a:ext cx="729570" cy="115298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25156" y="3435037"/>
            <a:ext cx="1035871" cy="142972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7466" y="4751849"/>
            <a:ext cx="571308" cy="1730614"/>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90345" y="5878801"/>
            <a:ext cx="1567734" cy="603663"/>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3267" y="21234"/>
            <a:ext cx="1036964" cy="8485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54357" y="171760"/>
            <a:ext cx="327407" cy="54745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17737" y="418930"/>
            <a:ext cx="1051786" cy="58680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9120" y="512483"/>
            <a:ext cx="780224" cy="714517"/>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20665899">
            <a:off x="10453319" y="2890748"/>
            <a:ext cx="1508673" cy="1751138"/>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5974" y="2249391"/>
            <a:ext cx="683826" cy="81053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8173" y="4641887"/>
            <a:ext cx="1779430" cy="1840577"/>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12238" y="4512580"/>
            <a:ext cx="537570" cy="415642"/>
          </a:xfrm>
          <a:prstGeom prst="rect">
            <a:avLst/>
          </a:prstGeom>
        </p:spPr>
      </p:pic>
      <p:sp>
        <p:nvSpPr>
          <p:cNvPr id="28"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9"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1"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618113253"/>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16" y="1227550"/>
            <a:ext cx="871129" cy="922751"/>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0887" y="5812016"/>
            <a:ext cx="1762917" cy="67881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67" y="4589600"/>
            <a:ext cx="627633" cy="1901235"/>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72490" y="169079"/>
            <a:ext cx="556746" cy="16733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67327" y="5212538"/>
            <a:ext cx="991499" cy="1278297"/>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9137" y="4789545"/>
            <a:ext cx="705877" cy="1348394"/>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9231" y="30657"/>
            <a:ext cx="1077802" cy="881925"/>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563057">
            <a:off x="10407094" y="2987369"/>
            <a:ext cx="1435767" cy="1666515"/>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5557" y="364212"/>
            <a:ext cx="1061770" cy="592379"/>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29971" y="4589600"/>
            <a:ext cx="589050" cy="455445"/>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73155" y="1934365"/>
            <a:ext cx="996462" cy="11811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280" y="4629000"/>
            <a:ext cx="1777572" cy="1838655"/>
          </a:xfrm>
          <a:prstGeom prst="rect">
            <a:avLst/>
          </a:prstGeom>
        </p:spPr>
      </p:pic>
      <p:sp>
        <p:nvSpPr>
          <p:cNvPr id="23"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4"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5"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6"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874107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5723702" y="271532"/>
            <a:ext cx="1764032" cy="746733"/>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13" name="Рисунок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4" name="Рисунок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931" y="1164273"/>
            <a:ext cx="937388" cy="992937"/>
          </a:xfrm>
          <a:prstGeom prst="rect">
            <a:avLst/>
          </a:prstGeom>
        </p:spPr>
      </p:pic>
      <p:pic>
        <p:nvPicPr>
          <p:cNvPr id="15" name="Рисунок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6" name="Рисунок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17" name="Рисунок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10620475" y="4561219"/>
            <a:ext cx="793026" cy="1217075"/>
          </a:xfrm>
          <a:prstGeom prst="rect">
            <a:avLst/>
          </a:prstGeom>
        </p:spPr>
      </p:pic>
      <p:pic>
        <p:nvPicPr>
          <p:cNvPr id="19" name="Рисунок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0" name="Рисунок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sp>
        <p:nvSpPr>
          <p:cNvPr id="25"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6"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7"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8"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741742967"/>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22" y="1045395"/>
            <a:ext cx="1303167" cy="1126821"/>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694" y="139077"/>
            <a:ext cx="762379" cy="851720"/>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20" name="Рисунок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21" name="Рисунок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080625" y="5084281"/>
            <a:ext cx="947013" cy="1395901"/>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16989" y="365427"/>
            <a:ext cx="445362" cy="744692"/>
          </a:xfrm>
          <a:prstGeom prst="rect">
            <a:avLst/>
          </a:prstGeom>
        </p:spPr>
      </p:pic>
      <p:pic>
        <p:nvPicPr>
          <p:cNvPr id="24" name="Рисунок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25" name="Рисунок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26" name="Рисунок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8607" y="1945462"/>
            <a:ext cx="1087776" cy="1236016"/>
          </a:xfrm>
          <a:prstGeom prst="rect">
            <a:avLst/>
          </a:prstGeom>
        </p:spPr>
      </p:pic>
      <p:pic>
        <p:nvPicPr>
          <p:cNvPr id="27" name="Рисунок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28" name="Рисунок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29" name="Рисунок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4" name="Рисунок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9252039" y="5661939"/>
            <a:ext cx="1292911" cy="805716"/>
          </a:xfrm>
          <a:prstGeom prst="rect">
            <a:avLst/>
          </a:prstGeom>
        </p:spPr>
      </p:pic>
      <p:sp>
        <p:nvSpPr>
          <p:cNvPr id="34"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35"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6"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7"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58450957"/>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57238" y="1005738"/>
            <a:ext cx="8498369" cy="2754148"/>
          </a:xfrm>
          <a:prstGeom prst="rect">
            <a:avLst/>
          </a:prstGeom>
          <a:solidFill>
            <a:schemeClr val="bg1"/>
          </a:solidFill>
          <a:ln w="38100">
            <a:noFill/>
          </a:ln>
        </p:spPr>
        <p:txBody>
          <a:bodyPr vert="horz" lIns="91440" tIns="45720" rIns="91440" bIns="45720" rtlCol="0" anchor="ctr">
            <a:normAutofit/>
          </a:bodyPr>
          <a:lstStyle>
            <a:lvl1pPr algn="ctr">
              <a:defRPr sz="3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6094" y="5854332"/>
            <a:ext cx="1663281" cy="640453"/>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6770" y="4613206"/>
            <a:ext cx="621145" cy="1881579"/>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195" y="162447"/>
            <a:ext cx="773998" cy="633333"/>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73725" y="51088"/>
            <a:ext cx="445362" cy="744692"/>
          </a:xfrm>
          <a:prstGeom prst="rect">
            <a:avLst/>
          </a:prstGeom>
        </p:spPr>
      </p:pic>
      <p:pic>
        <p:nvPicPr>
          <p:cNvPr id="15" name="Рисунок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34763" y="3052885"/>
            <a:ext cx="1218218" cy="1414003"/>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2556" y="351816"/>
            <a:ext cx="1031199" cy="575323"/>
          </a:xfrm>
          <a:prstGeom prst="rect">
            <a:avLst/>
          </a:prstGeom>
        </p:spPr>
      </p:pic>
      <p:pic>
        <p:nvPicPr>
          <p:cNvPr id="17" name="Рисунок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61763" y="4462755"/>
            <a:ext cx="1938293" cy="2004900"/>
          </a:xfrm>
          <a:prstGeom prst="rect">
            <a:avLst/>
          </a:prstGeom>
        </p:spPr>
      </p:pic>
      <p:pic>
        <p:nvPicPr>
          <p:cNvPr id="18" name="Рисунок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35102" y="4591781"/>
            <a:ext cx="537451" cy="415549"/>
          </a:xfrm>
          <a:prstGeom prst="rect">
            <a:avLst/>
          </a:prstGeom>
        </p:spPr>
      </p:pic>
      <p:pic>
        <p:nvPicPr>
          <p:cNvPr id="19" name="Рисунок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7241" y="1108346"/>
            <a:ext cx="756631" cy="692911"/>
          </a:xfrm>
          <a:prstGeom prst="rect">
            <a:avLst/>
          </a:prstGeom>
        </p:spPr>
      </p:pic>
      <p:pic>
        <p:nvPicPr>
          <p:cNvPr id="2" name="Рисунок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2658" y="2201807"/>
            <a:ext cx="758399" cy="1098441"/>
          </a:xfrm>
          <a:prstGeom prst="rect">
            <a:avLst/>
          </a:prstGeom>
        </p:spPr>
      </p:pic>
      <p:pic>
        <p:nvPicPr>
          <p:cNvPr id="3" name="Рисунок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56476" y="5854332"/>
            <a:ext cx="1506742" cy="640453"/>
          </a:xfrm>
          <a:prstGeom prst="rect">
            <a:avLst/>
          </a:prstGeom>
        </p:spPr>
      </p:pic>
      <p:pic>
        <p:nvPicPr>
          <p:cNvPr id="4" name="Рисунок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5448" y="3676125"/>
            <a:ext cx="1124935" cy="1181265"/>
          </a:xfrm>
          <a:prstGeom prst="rect">
            <a:avLst/>
          </a:prstGeom>
        </p:spPr>
      </p:pic>
      <p:pic>
        <p:nvPicPr>
          <p:cNvPr id="5" name="Рисунок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774" y="1005739"/>
            <a:ext cx="1249996" cy="1172287"/>
          </a:xfrm>
          <a:prstGeom prst="rect">
            <a:avLst/>
          </a:prstGeom>
        </p:spPr>
      </p:pic>
      <p:sp>
        <p:nvSpPr>
          <p:cNvPr id="27" name="Text Placeholder 3"/>
          <p:cNvSpPr>
            <a:spLocks noGrp="1"/>
          </p:cNvSpPr>
          <p:nvPr>
            <p:ph type="body" sz="quarter" idx="13" hasCustomPrompt="1"/>
          </p:nvPr>
        </p:nvSpPr>
        <p:spPr>
          <a:xfrm>
            <a:off x="2893591" y="3888637"/>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28" name="Text Placeholder 6"/>
          <p:cNvSpPr>
            <a:spLocks noGrp="1"/>
          </p:cNvSpPr>
          <p:nvPr>
            <p:ph type="body" sz="quarter" idx="14" hasCustomPrompt="1"/>
          </p:nvPr>
        </p:nvSpPr>
        <p:spPr>
          <a:xfrm>
            <a:off x="2893591" y="4766083"/>
            <a:ext cx="2724462"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29" name="Text Placeholder 10"/>
          <p:cNvSpPr>
            <a:spLocks noGrp="1"/>
          </p:cNvSpPr>
          <p:nvPr>
            <p:ph type="body" sz="quarter" idx="15" hasCustomPrompt="1"/>
          </p:nvPr>
        </p:nvSpPr>
        <p:spPr>
          <a:xfrm>
            <a:off x="5833557" y="3887142"/>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30" name="Text Placeholder 10"/>
          <p:cNvSpPr>
            <a:spLocks noGrp="1"/>
          </p:cNvSpPr>
          <p:nvPr>
            <p:ph type="body" sz="quarter" idx="16" hasCustomPrompt="1"/>
          </p:nvPr>
        </p:nvSpPr>
        <p:spPr>
          <a:xfrm>
            <a:off x="5833557" y="4766083"/>
            <a:ext cx="2751253" cy="717550"/>
          </a:xfrm>
          <a:prstGeom prst="rect">
            <a:avLst/>
          </a:prstGeom>
          <a:solidFill>
            <a:schemeClr val="bg1"/>
          </a:solid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38699936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jp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jp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theme" Target="../theme/theme1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26" Type="http://schemas.openxmlformats.org/officeDocument/2006/relationships/theme" Target="../theme/theme13.xml"/><Relationship Id="rId3" Type="http://schemas.openxmlformats.org/officeDocument/2006/relationships/slideLayout" Target="../slideLayouts/slideLayout174.xml"/><Relationship Id="rId21" Type="http://schemas.openxmlformats.org/officeDocument/2006/relationships/slideLayout" Target="../slideLayouts/slideLayout192.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5" Type="http://schemas.openxmlformats.org/officeDocument/2006/relationships/slideLayout" Target="../slideLayouts/slideLayout196.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slideLayout" Target="../slideLayouts/slideLayout191.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24" Type="http://schemas.openxmlformats.org/officeDocument/2006/relationships/slideLayout" Target="../slideLayouts/slideLayout195.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slideLayout" Target="../slideLayouts/slideLayout194.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jp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jp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0128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36983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53567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777763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Lst>
  <p:transition spd="slow">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16DCC-1FDF-4EDD-9FE7-DFE221BD219A}" type="datetimeFigureOut">
              <a:rPr lang="ru-RU" smtClean="0"/>
              <a:t>10.09.2021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A808E-4B89-405C-89AC-1D980C1FCAAB}" type="slidenum">
              <a:rPr lang="ru-RU" smtClean="0"/>
              <a:t>‹#›</a:t>
            </a:fld>
            <a:endParaRPr lang="ru-RU"/>
          </a:p>
        </p:txBody>
      </p:sp>
    </p:spTree>
    <p:extLst>
      <p:ext uri="{BB962C8B-B14F-4D97-AF65-F5344CB8AC3E}">
        <p14:creationId xmlns:p14="http://schemas.microsoft.com/office/powerpoint/2010/main" val="314751116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7304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2441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08904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73705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46834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69391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9647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27585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3.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3.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audio1.wav"/><Relationship Id="rId16" Type="http://schemas.openxmlformats.org/officeDocument/2006/relationships/image" Target="../media/image40.png"/><Relationship Id="rId1" Type="http://schemas.openxmlformats.org/officeDocument/2006/relationships/slideLayout" Target="../slideLayouts/slideLayout18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3.png"/><Relationship Id="rId18" Type="http://schemas.openxmlformats.org/officeDocument/2006/relationships/audio" Target="../media/audio2.wav"/><Relationship Id="rId3" Type="http://schemas.openxmlformats.org/officeDocument/2006/relationships/image" Target="../media/image37.jpeg"/><Relationship Id="rId7" Type="http://schemas.openxmlformats.org/officeDocument/2006/relationships/image" Target="../media/image20.png"/><Relationship Id="rId12" Type="http://schemas.openxmlformats.org/officeDocument/2006/relationships/image" Target="../media/image16.png"/><Relationship Id="rId17" Type="http://schemas.openxmlformats.org/officeDocument/2006/relationships/image" Target="../media/image12.png"/><Relationship Id="rId2" Type="http://schemas.openxmlformats.org/officeDocument/2006/relationships/audio" Target="../media/audio1.wav"/><Relationship Id="rId16" Type="http://schemas.openxmlformats.org/officeDocument/2006/relationships/image" Target="../media/image9.png"/><Relationship Id="rId1" Type="http://schemas.openxmlformats.org/officeDocument/2006/relationships/slideLayout" Target="../slideLayouts/slideLayout184.xml"/><Relationship Id="rId6" Type="http://schemas.openxmlformats.org/officeDocument/2006/relationships/image" Target="../media/image19.png"/><Relationship Id="rId11" Type="http://schemas.openxmlformats.org/officeDocument/2006/relationships/image" Target="../media/image41.png"/><Relationship Id="rId5" Type="http://schemas.openxmlformats.org/officeDocument/2006/relationships/image" Target="../media/image18.png"/><Relationship Id="rId15" Type="http://schemas.openxmlformats.org/officeDocument/2006/relationships/image" Target="../media/image22.png"/><Relationship Id="rId10" Type="http://schemas.openxmlformats.org/officeDocument/2006/relationships/image" Target="../media/image15.png"/><Relationship Id="rId19" Type="http://schemas.openxmlformats.org/officeDocument/2006/relationships/image" Target="../media/image42.png"/><Relationship Id="rId4" Type="http://schemas.openxmlformats.org/officeDocument/2006/relationships/image" Target="../media/image17.png"/><Relationship Id="rId9" Type="http://schemas.openxmlformats.org/officeDocument/2006/relationships/image" Target="../media/image11.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2.png"/><Relationship Id="rId2" Type="http://schemas.openxmlformats.org/officeDocument/2006/relationships/audio" Target="../media/audio1.wav"/><Relationship Id="rId16" Type="http://schemas.openxmlformats.org/officeDocument/2006/relationships/image" Target="../media/image43.png"/><Relationship Id="rId1" Type="http://schemas.openxmlformats.org/officeDocument/2006/relationships/slideLayout" Target="../slideLayouts/slideLayout184.xml"/><Relationship Id="rId6" Type="http://schemas.openxmlformats.org/officeDocument/2006/relationships/image" Target="../media/image24.png"/><Relationship Id="rId11" Type="http://schemas.openxmlformats.org/officeDocument/2006/relationships/image" Target="../media/image16.png"/><Relationship Id="rId5" Type="http://schemas.openxmlformats.org/officeDocument/2006/relationships/image" Target="../media/image21.png"/><Relationship Id="rId15" Type="http://schemas.openxmlformats.org/officeDocument/2006/relationships/audio" Target="../media/audio2.wav"/><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37.jpeg"/><Relationship Id="rId7" Type="http://schemas.openxmlformats.org/officeDocument/2006/relationships/image" Target="../media/image28.png"/><Relationship Id="rId12" Type="http://schemas.openxmlformats.org/officeDocument/2006/relationships/image" Target="../media/image16.png"/><Relationship Id="rId17" Type="http://schemas.openxmlformats.org/officeDocument/2006/relationships/image" Target="../media/image13.png"/><Relationship Id="rId2" Type="http://schemas.openxmlformats.org/officeDocument/2006/relationships/audio" Target="../media/audio1.wav"/><Relationship Id="rId16" Type="http://schemas.openxmlformats.org/officeDocument/2006/relationships/image" Target="../media/image12.png"/><Relationship Id="rId1" Type="http://schemas.openxmlformats.org/officeDocument/2006/relationships/slideLayout" Target="../slideLayouts/slideLayout184.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7.png"/><Relationship Id="rId19"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45.png"/><Relationship Id="rId2" Type="http://schemas.openxmlformats.org/officeDocument/2006/relationships/audio" Target="../media/audio1.wav"/><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3.png"/><Relationship Id="rId5" Type="http://schemas.openxmlformats.org/officeDocument/2006/relationships/image" Target="../media/image15.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21.png"/><Relationship Id="rId9" Type="http://schemas.openxmlformats.org/officeDocument/2006/relationships/image" Target="../media/image8.pn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audio" Target="../media/audio2.wav"/><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23.png"/><Relationship Id="rId16" Type="http://schemas.openxmlformats.org/officeDocument/2006/relationships/image" Target="../media/image47.png"/><Relationship Id="rId1" Type="http://schemas.openxmlformats.org/officeDocument/2006/relationships/slideLayout" Target="../slideLayouts/slideLayout26.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7.png"/><Relationship Id="rId15" Type="http://schemas.openxmlformats.org/officeDocument/2006/relationships/image" Target="../media/image27.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46.png"/><Relationship Id="rId1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9.png"/><Relationship Id="rId17" Type="http://schemas.openxmlformats.org/officeDocument/2006/relationships/image" Target="../media/image48.jpeg"/><Relationship Id="rId2" Type="http://schemas.openxmlformats.org/officeDocument/2006/relationships/audio" Target="../media/audio1.wav"/><Relationship Id="rId16" Type="http://schemas.openxmlformats.org/officeDocument/2006/relationships/audio" Target="../media/audio2.wav"/><Relationship Id="rId1" Type="http://schemas.openxmlformats.org/officeDocument/2006/relationships/slideLayout" Target="../slideLayouts/slideLayout28.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15.png"/><Relationship Id="rId1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pn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3.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72.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37.jpeg"/><Relationship Id="rId1" Type="http://schemas.openxmlformats.org/officeDocument/2006/relationships/slideLayout" Target="../slideLayouts/slideLayout17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30.png"/><Relationship Id="rId7" Type="http://schemas.openxmlformats.org/officeDocument/2006/relationships/image" Target="../media/image27.png"/><Relationship Id="rId12" Type="http://schemas.openxmlformats.org/officeDocument/2006/relationships/image" Target="../media/image8.png"/><Relationship Id="rId17" Type="http://schemas.openxmlformats.org/officeDocument/2006/relationships/image" Target="../media/image59.png"/><Relationship Id="rId2" Type="http://schemas.openxmlformats.org/officeDocument/2006/relationships/audio" Target="../media/audio1.wav"/><Relationship Id="rId16" Type="http://schemas.openxmlformats.org/officeDocument/2006/relationships/image" Target="../media/image32.png"/><Relationship Id="rId1" Type="http://schemas.openxmlformats.org/officeDocument/2006/relationships/slideLayout" Target="../slideLayouts/slideLayout160.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31.png"/><Relationship Id="rId9" Type="http://schemas.openxmlformats.org/officeDocument/2006/relationships/image" Target="../media/image14.png"/><Relationship Id="rId1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72.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7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2.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72.xml"/></Relationships>
</file>

<file path=ppt/slides/_rels/slide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8272" y="568170"/>
            <a:ext cx="11137114" cy="5228947"/>
          </a:xfrm>
        </p:spPr>
        <p:txBody>
          <a:bodyPr/>
          <a:lstStyle/>
          <a:p>
            <a:r>
              <a:rPr lang="ru-RU" sz="6000" i="1" dirty="0" err="1" smtClean="0">
                <a:solidFill>
                  <a:srgbClr val="FF0000"/>
                </a:solidFill>
              </a:rPr>
              <a:t>Сабактын</a:t>
            </a:r>
            <a:r>
              <a:rPr lang="ru-RU" sz="6000" i="1" dirty="0" smtClean="0">
                <a:solidFill>
                  <a:srgbClr val="FF0000"/>
                </a:solidFill>
              </a:rPr>
              <a:t> </a:t>
            </a:r>
            <a:r>
              <a:rPr lang="ru-RU" sz="6000" i="1" dirty="0" err="1" smtClean="0">
                <a:solidFill>
                  <a:srgbClr val="FF0000"/>
                </a:solidFill>
              </a:rPr>
              <a:t>темасы</a:t>
            </a:r>
            <a:r>
              <a:rPr lang="ru-RU" sz="6000" i="1" dirty="0" smtClean="0">
                <a:solidFill>
                  <a:srgbClr val="FF0000"/>
                </a:solidFill>
              </a:rPr>
              <a:t>:</a:t>
            </a:r>
            <a:br>
              <a:rPr lang="ru-RU" sz="6000" i="1" dirty="0" smtClean="0">
                <a:solidFill>
                  <a:srgbClr val="FF0000"/>
                </a:solidFill>
              </a:rPr>
            </a:br>
            <a:r>
              <a:rPr lang="ru-RU" sz="6000" i="1" dirty="0" err="1" smtClean="0">
                <a:solidFill>
                  <a:schemeClr val="accent6">
                    <a:lumMod val="50000"/>
                  </a:schemeClr>
                </a:solidFill>
              </a:rPr>
              <a:t>Кыргыз</a:t>
            </a:r>
            <a:r>
              <a:rPr lang="ru-RU" sz="6000" i="1" dirty="0" smtClean="0">
                <a:solidFill>
                  <a:schemeClr val="accent6">
                    <a:lumMod val="50000"/>
                  </a:schemeClr>
                </a:solidFill>
              </a:rPr>
              <a:t> </a:t>
            </a:r>
            <a:r>
              <a:rPr lang="ru-RU" sz="6000" i="1" dirty="0" err="1" smtClean="0">
                <a:solidFill>
                  <a:schemeClr val="accent6">
                    <a:lumMod val="50000"/>
                  </a:schemeClr>
                </a:solidFill>
              </a:rPr>
              <a:t>тилиндеги</a:t>
            </a:r>
            <a:r>
              <a:rPr lang="ru-RU" sz="6000" i="1" dirty="0" smtClean="0">
                <a:solidFill>
                  <a:schemeClr val="accent6">
                    <a:lumMod val="50000"/>
                  </a:schemeClr>
                </a:solidFill>
              </a:rPr>
              <a:t> </a:t>
            </a:r>
            <a:r>
              <a:rPr lang="ru-RU" sz="6000" i="1" dirty="0" err="1" smtClean="0">
                <a:solidFill>
                  <a:schemeClr val="accent6">
                    <a:lumMod val="50000"/>
                  </a:schemeClr>
                </a:solidFill>
              </a:rPr>
              <a:t>фразеологизмдер</a:t>
            </a:r>
            <a:r>
              <a:rPr lang="ru-RU" dirty="0" smtClean="0"/>
              <a:t/>
            </a:r>
            <a:br>
              <a:rPr lang="ru-RU" dirty="0" smtClean="0"/>
            </a:br>
            <a:r>
              <a:rPr lang="ru-RU" dirty="0" smtClean="0">
                <a:solidFill>
                  <a:srgbClr val="FF0000"/>
                </a:solidFill>
              </a:rPr>
              <a:t>11-класс</a:t>
            </a:r>
            <a:r>
              <a:rPr lang="ru-RU" dirty="0" smtClean="0"/>
              <a:t/>
            </a:r>
            <a:br>
              <a:rPr lang="ru-RU" dirty="0" smtClean="0"/>
            </a:br>
            <a:r>
              <a:rPr lang="ru-RU" dirty="0" err="1" smtClean="0">
                <a:solidFill>
                  <a:srgbClr val="FF0000"/>
                </a:solidFill>
              </a:rPr>
              <a:t>Мугалим</a:t>
            </a:r>
            <a:r>
              <a:rPr lang="ru-RU" dirty="0" smtClean="0">
                <a:solidFill>
                  <a:srgbClr val="FF0000"/>
                </a:solidFill>
              </a:rPr>
              <a:t>:</a:t>
            </a:r>
            <a:r>
              <a:rPr lang="ky-KG" dirty="0" smtClean="0">
                <a:solidFill>
                  <a:schemeClr val="accent6">
                    <a:lumMod val="50000"/>
                  </a:schemeClr>
                </a:solidFill>
              </a:rPr>
              <a:t>Сатаева Г.А</a:t>
            </a:r>
            <a:endParaRPr lang="ru-RU" dirty="0">
              <a:solidFill>
                <a:schemeClr val="accent6">
                  <a:lumMod val="50000"/>
                </a:schemeClr>
              </a:solidFill>
            </a:endParaRPr>
          </a:p>
        </p:txBody>
      </p:sp>
    </p:spTree>
    <p:extLst>
      <p:ext uri="{BB962C8B-B14F-4D97-AF65-F5344CB8AC3E}">
        <p14:creationId xmlns:p14="http://schemas.microsoft.com/office/powerpoint/2010/main" val="1740610981"/>
      </p:ext>
    </p:extLst>
  </p:cSld>
  <p:clrMapOvr>
    <a:masterClrMapping/>
  </p:clrMapOvr>
  <mc:AlternateContent xmlns:mc="http://schemas.openxmlformats.org/markup-compatibility/2006" xmlns:p14="http://schemas.microsoft.com/office/powerpoint/2010/main">
    <mc:Choice Requires="p14">
      <p:transition spd="slow" p14:dur="800" advTm="4932">
        <p14:flythrough/>
      </p:transition>
    </mc:Choice>
    <mc:Fallback xmlns="">
      <p:transition spd="slow" advTm="493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5725" y="337351"/>
            <a:ext cx="9081856" cy="6152225"/>
          </a:xfrm>
        </p:spPr>
        <p:txBody>
          <a:bodyPr>
            <a:normAutofit/>
          </a:bodyPr>
          <a:lstStyle/>
          <a:p>
            <a:pPr>
              <a:lnSpc>
                <a:spcPct val="107000"/>
              </a:lnSpc>
              <a:spcAft>
                <a:spcPts val="800"/>
              </a:spcAft>
            </a:pP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Фразеологизмдердин </a:t>
            </a:r>
            <a:r>
              <a:rPr lang="ky-KG" sz="3200" b="0" dirty="0">
                <a:latin typeface="Times New Roman" panose="02020603050405020304" pitchFamily="18" charset="0"/>
                <a:ea typeface="Calibri" panose="020F0502020204030204" pitchFamily="34" charset="0"/>
                <a:cs typeface="Times New Roman" panose="02020603050405020304" pitchFamily="18" charset="0"/>
              </a:rPr>
              <a:t>мүнөздүү белгилери бар. </a:t>
            </a:r>
            <a:r>
              <a:rPr lang="ru-RU" sz="3200" b="0" dirty="0">
                <a:latin typeface="Calibri" panose="020F0502020204030204" pitchFamily="34" charset="0"/>
                <a:ea typeface="Calibri" panose="020F0502020204030204" pitchFamily="34" charset="0"/>
                <a:cs typeface="Times New Roman" panose="02020603050405020304" pitchFamily="18" charset="0"/>
              </a:rPr>
              <a:t/>
            </a:r>
            <a:br>
              <a:rPr lang="ru-RU" sz="3200" b="0" dirty="0">
                <a:latin typeface="Calibri" panose="020F0502020204030204" pitchFamily="34" charset="0"/>
                <a:ea typeface="Calibri" panose="020F0502020204030204" pitchFamily="34" charset="0"/>
                <a:cs typeface="Times New Roman" panose="02020603050405020304" pitchFamily="18" charset="0"/>
              </a:rPr>
            </a:br>
            <a:r>
              <a:rPr lang="ru-RU" sz="3200" dirty="0">
                <a:latin typeface="Calibri" panose="020F0502020204030204" pitchFamily="34" charset="0"/>
                <a:ea typeface="Calibri" panose="020F0502020204030204" pitchFamily="34" charset="0"/>
                <a:cs typeface="Times New Roman" panose="02020603050405020304" pitchFamily="18" charset="0"/>
              </a:rPr>
              <a:t/>
            </a:r>
            <a:br>
              <a:rPr lang="ru-RU" sz="3200" dirty="0">
                <a:latin typeface="Calibri" panose="020F0502020204030204" pitchFamily="34" charset="0"/>
                <a:ea typeface="Calibri" panose="020F0502020204030204" pitchFamily="34" charset="0"/>
                <a:cs typeface="Times New Roman" panose="02020603050405020304" pitchFamily="18" charset="0"/>
              </a:rPr>
            </a:br>
            <a:r>
              <a:rPr lang="ru-RU" sz="3200" dirty="0">
                <a:latin typeface="Calibri" panose="020F0502020204030204" pitchFamily="34" charset="0"/>
                <a:ea typeface="Calibri" panose="020F0502020204030204" pitchFamily="34" charset="0"/>
                <a:cs typeface="Times New Roman" panose="02020603050405020304" pitchFamily="18" charset="0"/>
              </a:rPr>
              <a:t/>
            </a:r>
            <a:br>
              <a:rPr lang="ru-RU" sz="3200" dirty="0">
                <a:latin typeface="Calibri" panose="020F0502020204030204" pitchFamily="34" charset="0"/>
                <a:ea typeface="Calibri" panose="020F0502020204030204" pitchFamily="34" charset="0"/>
                <a:cs typeface="Times New Roman" panose="02020603050405020304" pitchFamily="18" charset="0"/>
              </a:rPr>
            </a:br>
            <a:r>
              <a:rPr lang="ru-RU" sz="3200" dirty="0">
                <a:latin typeface="Calibri" panose="020F0502020204030204" pitchFamily="34" charset="0"/>
                <a:ea typeface="Calibri" panose="020F0502020204030204" pitchFamily="34" charset="0"/>
                <a:cs typeface="Times New Roman" panose="02020603050405020304" pitchFamily="18" charset="0"/>
              </a:rPr>
              <a:t/>
            </a:r>
            <a:br>
              <a:rPr lang="ru-RU" sz="3200" dirty="0">
                <a:latin typeface="Calibri" panose="020F0502020204030204" pitchFamily="34" charset="0"/>
                <a:ea typeface="Calibri" panose="020F0502020204030204" pitchFamily="34" charset="0"/>
                <a:cs typeface="Times New Roman" panose="02020603050405020304" pitchFamily="18" charset="0"/>
              </a:rPr>
            </a:br>
            <a:r>
              <a:rPr lang="ru-RU" sz="3200" b="0" dirty="0">
                <a:latin typeface="Calibri" panose="020F0502020204030204" pitchFamily="34" charset="0"/>
                <a:ea typeface="Calibri" panose="020F0502020204030204" pitchFamily="34" charset="0"/>
                <a:cs typeface="Times New Roman" panose="02020603050405020304" pitchFamily="18" charset="0"/>
              </a:rPr>
              <a:t/>
            </a:r>
            <a:br>
              <a:rPr lang="ru-RU" sz="3200" b="0" dirty="0">
                <a:latin typeface="Calibri" panose="020F0502020204030204" pitchFamily="34" charset="0"/>
                <a:ea typeface="Calibri" panose="020F0502020204030204" pitchFamily="34" charset="0"/>
                <a:cs typeface="Times New Roman" panose="02020603050405020304" pitchFamily="18" charset="0"/>
              </a:rPr>
            </a:br>
            <a:r>
              <a:rPr lang="ky-KG" sz="3200" b="0" dirty="0">
                <a:latin typeface="Times New Roman" panose="02020603050405020304" pitchFamily="18" charset="0"/>
                <a:ea typeface="Calibri" panose="020F0502020204030204" pitchFamily="34" charset="0"/>
              </a:rPr>
              <a:t>Демек, төрт мүнөздүү белгиси бар экен. Эми ар бирине токтололу</a:t>
            </a:r>
            <a:endParaRPr lang="ru-RU" sz="3200" b="0" dirty="0"/>
          </a:p>
        </p:txBody>
      </p:sp>
      <p:sp>
        <p:nvSpPr>
          <p:cNvPr id="8" name="Текст 7"/>
          <p:cNvSpPr>
            <a:spLocks noGrp="1"/>
          </p:cNvSpPr>
          <p:nvPr>
            <p:ph type="body" sz="quarter" idx="13"/>
          </p:nvPr>
        </p:nvSpPr>
        <p:spPr>
          <a:xfrm>
            <a:off x="1730616" y="2512381"/>
            <a:ext cx="2724462" cy="807867"/>
          </a:xfrm>
        </p:spPr>
        <p:txBody>
          <a:bodyPr>
            <a:noAutofit/>
          </a:bodyPr>
          <a:lstStyle/>
          <a:p>
            <a:r>
              <a:rPr lang="ru-RU" sz="2000" b="1" dirty="0">
                <a:latin typeface="Calibri" panose="020F0502020204030204" pitchFamily="34" charset="0"/>
                <a:ea typeface="Calibri" panose="020F0502020204030204" pitchFamily="34" charset="0"/>
                <a:cs typeface="Times New Roman" panose="02020603050405020304" pitchFamily="18" charset="0"/>
              </a:rPr>
              <a:t>1.</a:t>
            </a:r>
            <a:r>
              <a:rPr lang="ky-KG" sz="2000" b="1" dirty="0">
                <a:latin typeface="Times New Roman" panose="02020603050405020304" pitchFamily="18" charset="0"/>
                <a:ea typeface="Calibri" panose="020F0502020204030204" pitchFamily="34" charset="0"/>
                <a:cs typeface="Times New Roman" panose="02020603050405020304" pitchFamily="18" charset="0"/>
              </a:rPr>
              <a:t>Кепте даяр материал катары колдонулушу</a:t>
            </a:r>
            <a:endParaRPr lang="ru-RU" sz="2000" b="1" dirty="0"/>
          </a:p>
        </p:txBody>
      </p:sp>
      <p:sp>
        <p:nvSpPr>
          <p:cNvPr id="9" name="Текст 8"/>
          <p:cNvSpPr>
            <a:spLocks noGrp="1"/>
          </p:cNvSpPr>
          <p:nvPr>
            <p:ph type="body" sz="quarter" idx="14"/>
          </p:nvPr>
        </p:nvSpPr>
        <p:spPr>
          <a:xfrm>
            <a:off x="1730616" y="3589900"/>
            <a:ext cx="2724462" cy="717550"/>
          </a:xfrm>
        </p:spPr>
        <p:txBody>
          <a:bodyPr>
            <a:normAutofit/>
          </a:bodyPr>
          <a:lstStyle/>
          <a:p>
            <a:r>
              <a:rPr lang="ru-RU" sz="2000" b="1" dirty="0">
                <a:latin typeface="Calibri" panose="020F0502020204030204" pitchFamily="34" charset="0"/>
                <a:ea typeface="Calibri" panose="020F0502020204030204" pitchFamily="34" charset="0"/>
                <a:cs typeface="Times New Roman" panose="02020603050405020304" pitchFamily="18" charset="0"/>
              </a:rPr>
              <a:t>2.</a:t>
            </a:r>
            <a:r>
              <a:rPr lang="ky-KG" sz="2000" b="1" dirty="0">
                <a:latin typeface="Times New Roman" panose="02020603050405020304" pitchFamily="18" charset="0"/>
                <a:ea typeface="Calibri" panose="020F0502020204030204" pitchFamily="34" charset="0"/>
                <a:cs typeface="Times New Roman" panose="02020603050405020304" pitchFamily="18" charset="0"/>
              </a:rPr>
              <a:t>Компоненттүүлүгү</a:t>
            </a:r>
            <a:endParaRPr lang="ru-RU" sz="2000" b="1" dirty="0"/>
          </a:p>
        </p:txBody>
      </p:sp>
      <p:sp>
        <p:nvSpPr>
          <p:cNvPr id="10" name="Текст 9"/>
          <p:cNvSpPr>
            <a:spLocks noGrp="1"/>
          </p:cNvSpPr>
          <p:nvPr>
            <p:ph type="body" sz="quarter" idx="15"/>
          </p:nvPr>
        </p:nvSpPr>
        <p:spPr>
          <a:xfrm>
            <a:off x="5405488" y="2512382"/>
            <a:ext cx="3071777" cy="807866"/>
          </a:xfrm>
        </p:spPr>
        <p:txBody>
          <a:bodyPr>
            <a:noAutofit/>
          </a:bodyPr>
          <a:lstStyle/>
          <a:p>
            <a:r>
              <a:rPr lang="ru-RU" sz="1800" b="1" dirty="0">
                <a:latin typeface="Calibri" panose="020F0502020204030204" pitchFamily="34" charset="0"/>
                <a:ea typeface="Calibri" panose="020F0502020204030204" pitchFamily="34" charset="0"/>
                <a:cs typeface="Times New Roman" panose="02020603050405020304" pitchFamily="18" charset="0"/>
              </a:rPr>
              <a:t>3.</a:t>
            </a:r>
            <a:r>
              <a:rPr lang="ky-KG" sz="1800" b="1" dirty="0">
                <a:latin typeface="Times New Roman" panose="02020603050405020304" pitchFamily="18" charset="0"/>
                <a:ea typeface="Calibri" panose="020F0502020204030204" pitchFamily="34" charset="0"/>
                <a:cs typeface="Times New Roman" panose="02020603050405020304" pitchFamily="18" charset="0"/>
              </a:rPr>
              <a:t>Маани жактан ширелишип, лексикалык бир бүтүндүккө айланышы</a:t>
            </a:r>
            <a:endParaRPr lang="ru-RU" sz="1800" b="1" dirty="0"/>
          </a:p>
        </p:txBody>
      </p:sp>
      <p:sp>
        <p:nvSpPr>
          <p:cNvPr id="11" name="Текст 10"/>
          <p:cNvSpPr>
            <a:spLocks noGrp="1"/>
          </p:cNvSpPr>
          <p:nvPr>
            <p:ph type="body" sz="quarter" idx="16"/>
          </p:nvPr>
        </p:nvSpPr>
        <p:spPr>
          <a:xfrm>
            <a:off x="5405488" y="3669799"/>
            <a:ext cx="3240453" cy="637651"/>
          </a:xfrm>
        </p:spPr>
        <p:txBody>
          <a:bodyPr>
            <a:normAutofit/>
          </a:bodyPr>
          <a:lstStyle/>
          <a:p>
            <a:r>
              <a:rPr lang="ru-RU" sz="2000" b="1" dirty="0">
                <a:latin typeface="Calibri" panose="020F0502020204030204" pitchFamily="34" charset="0"/>
                <a:ea typeface="Calibri" panose="020F0502020204030204" pitchFamily="34" charset="0"/>
                <a:cs typeface="Times New Roman" panose="02020603050405020304" pitchFamily="18" charset="0"/>
              </a:rPr>
              <a:t>4.</a:t>
            </a:r>
            <a:r>
              <a:rPr lang="ky-KG" sz="2000" b="1" dirty="0">
                <a:latin typeface="Times New Roman" panose="02020603050405020304" pitchFamily="18" charset="0"/>
                <a:ea typeface="Calibri" panose="020F0502020204030204" pitchFamily="34" charset="0"/>
                <a:cs typeface="Times New Roman" panose="02020603050405020304" pitchFamily="18" charset="0"/>
              </a:rPr>
              <a:t>Образдуулугу</a:t>
            </a:r>
            <a:endParaRPr lang="ru-RU" sz="2000" b="1" dirty="0"/>
          </a:p>
        </p:txBody>
      </p:sp>
    </p:spTree>
    <p:extLst>
      <p:ext uri="{BB962C8B-B14F-4D97-AF65-F5344CB8AC3E}">
        <p14:creationId xmlns:p14="http://schemas.microsoft.com/office/powerpoint/2010/main" val="972847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3231" y="2877480"/>
            <a:ext cx="8620372" cy="819125"/>
          </a:xfrm>
        </p:spPr>
        <p:txBody>
          <a:bodyPr>
            <a:normAutofit fontScale="90000"/>
          </a:bodyPr>
          <a:lstStyle/>
          <a:p>
            <a:pPr marL="228600">
              <a:lnSpc>
                <a:spcPct val="107000"/>
              </a:lnSpc>
              <a:spcAft>
                <a:spcPts val="800"/>
              </a:spcAft>
            </a:pP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1.Фразеологизмдер </a:t>
            </a:r>
            <a:r>
              <a:rPr lang="ky-KG" sz="3200" b="0" dirty="0">
                <a:latin typeface="Times New Roman" panose="02020603050405020304" pitchFamily="18" charset="0"/>
                <a:ea typeface="Calibri" panose="020F0502020204030204" pitchFamily="34" charset="0"/>
                <a:cs typeface="Times New Roman" panose="02020603050405020304" pitchFamily="18" charset="0"/>
              </a:rPr>
              <a:t>кепте даяр материал катары колдонула берет. </a:t>
            </a: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М: </a:t>
            </a:r>
            <a:r>
              <a:rPr lang="ky-KG" sz="3200" b="0" dirty="0">
                <a:latin typeface="Times New Roman" panose="02020603050405020304" pitchFamily="18" charset="0"/>
                <a:ea typeface="Calibri" panose="020F0502020204030204" pitchFamily="34" charset="0"/>
                <a:cs typeface="Times New Roman" panose="02020603050405020304" pitchFamily="18" charset="0"/>
              </a:rPr>
              <a:t>Асандын окууга откөнүн укканда төбөм көккө жетти. Бул сүйлөмдө фразеологизм </a:t>
            </a: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«төбөм көккө жетти». </a:t>
            </a:r>
            <a:r>
              <a:rPr lang="ky-KG" sz="3200" b="0" dirty="0">
                <a:latin typeface="Times New Roman" panose="02020603050405020304" pitchFamily="18" charset="0"/>
                <a:ea typeface="Calibri" panose="020F0502020204030204" pitchFamily="34" charset="0"/>
                <a:cs typeface="Times New Roman" panose="02020603050405020304" pitchFamily="18" charset="0"/>
              </a:rPr>
              <a:t>Демек, бул фразеологизмдин туюнтмасы “кубануу” дегенди </a:t>
            </a: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билдирет. </a:t>
            </a:r>
            <a:r>
              <a:rPr lang="ru-RU" sz="4000" dirty="0">
                <a:latin typeface="Calibri" panose="020F0502020204030204" pitchFamily="34" charset="0"/>
                <a:ea typeface="Calibri" panose="020F0502020204030204" pitchFamily="34" charset="0"/>
                <a:cs typeface="Times New Roman" panose="02020603050405020304" pitchFamily="18" charset="0"/>
              </a:rPr>
              <a:t/>
            </a:r>
            <a:br>
              <a:rPr lang="ru-RU" sz="40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2036936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9000">
              <a:schemeClr val="accent2">
                <a:lumMod val="40000"/>
                <a:lumOff val="60000"/>
              </a:schemeClr>
            </a:gs>
            <a:gs pos="0">
              <a:schemeClr val="accent5">
                <a:lumMod val="40000"/>
                <a:lumOff val="60000"/>
              </a:schemeClr>
            </a:gs>
            <a:gs pos="91000">
              <a:schemeClr val="accent4">
                <a:lumMod val="40000"/>
                <a:lumOff val="60000"/>
              </a:schemeClr>
            </a:gs>
            <a:gs pos="13000">
              <a:schemeClr val="accent1">
                <a:lumMod val="45000"/>
                <a:lumOff val="55000"/>
              </a:schemeClr>
            </a:gs>
            <a:gs pos="2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47071" y="2903605"/>
            <a:ext cx="8620372" cy="819125"/>
          </a:xfrm>
        </p:spPr>
        <p:txBody>
          <a:bodyPr>
            <a:normAutofit fontScale="90000"/>
          </a:bodyPr>
          <a:lstStyle/>
          <a:p>
            <a:pPr marL="228600">
              <a:lnSpc>
                <a:spcPct val="107000"/>
              </a:lnSpc>
              <a:spcAft>
                <a:spcPts val="800"/>
              </a:spcAft>
            </a:pPr>
            <a:r>
              <a:rPr lang="ky-KG" sz="2400" dirty="0" smtClean="0">
                <a:latin typeface="Times New Roman" panose="02020603050405020304" pitchFamily="18" charset="0"/>
                <a:ea typeface="Calibri" panose="020F0502020204030204" pitchFamily="34" charset="0"/>
                <a:cs typeface="Times New Roman" panose="02020603050405020304" pitchFamily="18" charset="0"/>
              </a:rPr>
              <a:t>2.Фразеологизмдин </a:t>
            </a:r>
            <a:r>
              <a:rPr lang="ky-KG" sz="2400" dirty="0">
                <a:latin typeface="Times New Roman" panose="02020603050405020304" pitchFamily="18" charset="0"/>
                <a:ea typeface="Calibri" panose="020F0502020204030204" pitchFamily="34" charset="0"/>
                <a:cs typeface="Times New Roman" panose="02020603050405020304" pitchFamily="18" charset="0"/>
              </a:rPr>
              <a:t>экинчи мүнөздүү белгиси компоненттүүлүгү.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М: </a:t>
            </a:r>
            <a:r>
              <a:rPr lang="ky-KG" sz="2400" dirty="0">
                <a:latin typeface="Times New Roman" panose="02020603050405020304" pitchFamily="18" charset="0"/>
                <a:ea typeface="Calibri" panose="020F0502020204030204" pitchFamily="34" charset="0"/>
                <a:cs typeface="Times New Roman" panose="02020603050405020304" pitchFamily="18" charset="0"/>
              </a:rPr>
              <a:t>Ж</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ону </a:t>
            </a:r>
            <a:r>
              <a:rPr lang="ky-KG" sz="2400" dirty="0">
                <a:latin typeface="Times New Roman" panose="02020603050405020304" pitchFamily="18" charset="0"/>
                <a:ea typeface="Calibri" panose="020F0502020204030204" pitchFamily="34" charset="0"/>
                <a:cs typeface="Times New Roman" panose="02020603050405020304" pitchFamily="18" charset="0"/>
              </a:rPr>
              <a:t>жука, бармагын тиштөө, суу жүрөк. Бул фразеологизмдин ар бири эки компоненттен турат. Буларды эки сөздөн турат деп айтуу туура эмес.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Анткени, </a:t>
            </a:r>
            <a:r>
              <a:rPr lang="ky-KG" sz="2400" dirty="0">
                <a:latin typeface="Times New Roman" panose="02020603050405020304" pitchFamily="18" charset="0"/>
                <a:ea typeface="Calibri" panose="020F0502020204030204" pitchFamily="34" charset="0"/>
                <a:cs typeface="Times New Roman" panose="02020603050405020304" pitchFamily="18" charset="0"/>
              </a:rPr>
              <a:t>сөздөрдүн ар бири өзүнчө түшүнүккө ээ. Ал эми фразеологизмдер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бири- </a:t>
            </a:r>
            <a:r>
              <a:rPr lang="ky-KG" sz="2400" dirty="0">
                <a:latin typeface="Times New Roman" panose="02020603050405020304" pitchFamily="18" charset="0"/>
                <a:ea typeface="Calibri" panose="020F0502020204030204" pitchFamily="34" charset="0"/>
                <a:cs typeface="Times New Roman" panose="02020603050405020304" pitchFamily="18" charset="0"/>
              </a:rPr>
              <a:t>бири менен биригип, бир гана түшүнүктү берет. Ошондуктан эки сөздөн эмес, эки компоненттен турат деп айтабыз. </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ky-KG" sz="2400" dirty="0">
                <a:latin typeface="Times New Roman" panose="02020603050405020304" pitchFamily="18" charset="0"/>
                <a:ea typeface="Calibri" panose="020F0502020204030204" pitchFamily="34" charset="0"/>
                <a:cs typeface="Times New Roman" panose="02020603050405020304" pitchFamily="18" charset="0"/>
              </a:rPr>
              <a:t>Ф</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разеологизмдер </a:t>
            </a:r>
            <a:r>
              <a:rPr lang="ky-KG" sz="2400" dirty="0">
                <a:latin typeface="Times New Roman" panose="02020603050405020304" pitchFamily="18" charset="0"/>
                <a:ea typeface="Calibri" panose="020F0502020204030204" pitchFamily="34" charset="0"/>
                <a:cs typeface="Times New Roman" panose="02020603050405020304" pitchFamily="18" charset="0"/>
              </a:rPr>
              <a:t>эки, үч, төрт кээде андан да ашык компоненттен турат.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М: </a:t>
            </a:r>
            <a:r>
              <a:rPr lang="ky-KG" sz="2400" dirty="0">
                <a:latin typeface="Times New Roman" panose="02020603050405020304" pitchFamily="18" charset="0"/>
                <a:ea typeface="Calibri" panose="020F0502020204030204" pitchFamily="34" charset="0"/>
                <a:cs typeface="Times New Roman" panose="02020603050405020304" pitchFamily="18" charset="0"/>
              </a:rPr>
              <a:t>Беш өрдөгүн учуруу. Бул фразеологизм 3 компоненттен турду. Кой үстүнө торгой жумурткалоо. Өзүңөр көргөндөй, бул фразеологизм 4 компоненттен турду. Демек, фразеологизмдер мына ушундай бир нече компоненттен тура берет экен.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34396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6111" y="2947148"/>
            <a:ext cx="8620372" cy="819125"/>
          </a:xfrm>
        </p:spPr>
        <p:txBody>
          <a:bodyPr>
            <a:normAutofit fontScale="90000"/>
          </a:bodyPr>
          <a:lstStyle/>
          <a:p>
            <a:r>
              <a:rPr lang="ky-KG" sz="3200" dirty="0" smtClean="0">
                <a:latin typeface="Times New Roman" panose="02020603050405020304" pitchFamily="18" charset="0"/>
                <a:ea typeface="Calibri" panose="020F0502020204030204" pitchFamily="34" charset="0"/>
              </a:rPr>
              <a:t>3.Фразеологизмдин  </a:t>
            </a:r>
            <a:r>
              <a:rPr lang="ky-KG" sz="3200" dirty="0">
                <a:latin typeface="Times New Roman" panose="02020603050405020304" pitchFamily="18" charset="0"/>
                <a:ea typeface="Calibri" panose="020F0502020204030204" pitchFamily="34" charset="0"/>
              </a:rPr>
              <a:t>үчүнчү мүнөздүү белгиси маани жактан ширелишип, лексикалык бир бүтүндүккө айланышы. Фразеологизмдер өздөрүнүн лексикалык маанисинен толук же жарым жартылай алыстап, фразеологиялык бир мааниге биригет. Биз муну жогорудагы “Беш өрдөгүн учуруу”, “Кой үстүнө торгой жумурткалоо” деген бир нече компоненттен турган фразеологизмдер бир гана </a:t>
            </a:r>
            <a:r>
              <a:rPr lang="ky-KG" sz="3200" dirty="0" smtClean="0">
                <a:latin typeface="Times New Roman" panose="02020603050405020304" pitchFamily="18" charset="0"/>
                <a:ea typeface="Calibri" panose="020F0502020204030204" pitchFamily="34" charset="0"/>
              </a:rPr>
              <a:t>туюнтманы </a:t>
            </a:r>
            <a:r>
              <a:rPr lang="ky-KG" sz="3200" dirty="0">
                <a:latin typeface="Times New Roman" panose="02020603050405020304" pitchFamily="18" charset="0"/>
                <a:ea typeface="Calibri" panose="020F0502020204030204" pitchFamily="34" charset="0"/>
              </a:rPr>
              <a:t>берип, 1-калп айтуу, 2- токчулук мезгил деген түшүнүктү берип </a:t>
            </a:r>
            <a:r>
              <a:rPr lang="ky-KG" sz="3200" dirty="0" smtClean="0">
                <a:latin typeface="Times New Roman" panose="02020603050405020304" pitchFamily="18" charset="0"/>
                <a:ea typeface="Calibri" panose="020F0502020204030204" pitchFamily="34" charset="0"/>
              </a:rPr>
              <a:t>жатат.</a:t>
            </a:r>
            <a:endParaRPr lang="ru-RU" sz="3200" dirty="0"/>
          </a:p>
        </p:txBody>
      </p:sp>
    </p:spTree>
    <p:extLst>
      <p:ext uri="{BB962C8B-B14F-4D97-AF65-F5344CB8AC3E}">
        <p14:creationId xmlns:p14="http://schemas.microsoft.com/office/powerpoint/2010/main" val="362754644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9000">
              <a:schemeClr val="accent2">
                <a:lumMod val="40000"/>
                <a:lumOff val="60000"/>
              </a:schemeClr>
            </a:gs>
            <a:gs pos="0">
              <a:schemeClr val="accent5">
                <a:lumMod val="40000"/>
                <a:lumOff val="60000"/>
              </a:schemeClr>
            </a:gs>
            <a:gs pos="91000">
              <a:schemeClr val="accent4">
                <a:lumMod val="40000"/>
                <a:lumOff val="60000"/>
              </a:schemeClr>
            </a:gs>
            <a:gs pos="13000">
              <a:schemeClr val="accent1">
                <a:lumMod val="45000"/>
                <a:lumOff val="55000"/>
              </a:schemeClr>
            </a:gs>
            <a:gs pos="2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08328" y="2868771"/>
            <a:ext cx="8620372" cy="819125"/>
          </a:xfrm>
        </p:spPr>
        <p:txBody>
          <a:bodyPr>
            <a:normAutofit fontScale="90000"/>
          </a:bodyPr>
          <a:lstStyle/>
          <a:p>
            <a:pPr marL="228600">
              <a:lnSpc>
                <a:spcPct val="107000"/>
              </a:lnSpc>
              <a:spcAft>
                <a:spcPts val="800"/>
              </a:spcAft>
            </a:pPr>
            <a:r>
              <a:rPr lang="ky-KG" sz="2400" dirty="0" smtClean="0">
                <a:latin typeface="Times New Roman" panose="02020603050405020304" pitchFamily="18" charset="0"/>
                <a:ea typeface="Calibri" panose="020F0502020204030204" pitchFamily="34" charset="0"/>
                <a:cs typeface="Times New Roman" panose="02020603050405020304" pitchFamily="18" charset="0"/>
              </a:rPr>
              <a:t>4.Фразеологизмдердин </a:t>
            </a:r>
            <a:r>
              <a:rPr lang="ky-KG" sz="2400" dirty="0">
                <a:latin typeface="Times New Roman" panose="02020603050405020304" pitchFamily="18" charset="0"/>
                <a:ea typeface="Calibri" panose="020F0502020204030204" pitchFamily="34" charset="0"/>
                <a:cs typeface="Times New Roman" panose="02020603050405020304" pitchFamily="18" charset="0"/>
              </a:rPr>
              <a:t>төртүнчү мүнөздүү белгиси, анын образдуулугу. Фразеологизмдер жөнөкөй сөзгө караганда айтылуучу ойду так, элестүү, образдуу туюндурганы менен айырмаланат.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М: </a:t>
            </a:r>
            <a:r>
              <a:rPr lang="ky-KG" sz="2400" dirty="0">
                <a:latin typeface="Times New Roman" panose="02020603050405020304" pitchFamily="18" charset="0"/>
                <a:ea typeface="Calibri" panose="020F0502020204030204" pitchFamily="34" charset="0"/>
                <a:cs typeface="Times New Roman" panose="02020603050405020304" pitchFamily="18" charset="0"/>
              </a:rPr>
              <a:t>Мен анын кылыгына капаландым дегендин ордуна,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анын </a:t>
            </a:r>
            <a:r>
              <a:rPr lang="ky-KG" sz="2400" dirty="0">
                <a:latin typeface="Times New Roman" panose="02020603050405020304" pitchFamily="18" charset="0"/>
                <a:ea typeface="Calibri" panose="020F0502020204030204" pitchFamily="34" charset="0"/>
                <a:cs typeface="Times New Roman" panose="02020603050405020304" pitchFamily="18" charset="0"/>
              </a:rPr>
              <a:t>кылыгына кабыргам катуу кайышты дейли. Бул сүйлөмдө жөн эле капаландым деп койбостон, кабыргам катуу кайышты деген фразеологизмди колдондук. Демек, фразеологизмдер сүйлөмдө көркөм сөз каражаты катары колдонула берет. Ошону образдуулукка ээ деп айтсак болот. Бул жерде фразеологизм кабыргам катуу кайышты. Дагы бир мисал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келтирели: </a:t>
            </a:r>
            <a:r>
              <a:rPr lang="ky-KG" sz="2400" dirty="0">
                <a:latin typeface="Times New Roman" panose="02020603050405020304" pitchFamily="18" charset="0"/>
                <a:ea typeface="Calibri" panose="020F0502020204030204" pitchFamily="34" charset="0"/>
                <a:cs typeface="Times New Roman" panose="02020603050405020304" pitchFamily="18" charset="0"/>
              </a:rPr>
              <a:t>Бүгүн Берметтин кабагына кар жаап калыптыр. Б</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ул </a:t>
            </a:r>
            <a:r>
              <a:rPr lang="ky-KG" sz="2400" dirty="0">
                <a:latin typeface="Times New Roman" panose="02020603050405020304" pitchFamily="18" charset="0"/>
                <a:ea typeface="Calibri" panose="020F0502020204030204" pitchFamily="34" charset="0"/>
                <a:cs typeface="Times New Roman" panose="02020603050405020304" pitchFamily="18" charset="0"/>
              </a:rPr>
              <a:t>сүйлөмдө Бермет капаланып отурат дегендин ордуна фразеологизмди көркөм сөз каражаты катары пайдаланып,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«кабагына </a:t>
            </a:r>
            <a:r>
              <a:rPr lang="ky-KG" sz="2400" dirty="0">
                <a:latin typeface="Times New Roman" panose="02020603050405020304" pitchFamily="18" charset="0"/>
                <a:ea typeface="Calibri" panose="020F0502020204030204" pitchFamily="34" charset="0"/>
                <a:cs typeface="Times New Roman" panose="02020603050405020304" pitchFamily="18" charset="0"/>
              </a:rPr>
              <a:t>кар жаап </a:t>
            </a:r>
            <a:r>
              <a:rPr lang="ky-KG" sz="2400" dirty="0" smtClean="0">
                <a:latin typeface="Times New Roman" panose="02020603050405020304" pitchFamily="18" charset="0"/>
                <a:ea typeface="Calibri" panose="020F0502020204030204" pitchFamily="34" charset="0"/>
                <a:cs typeface="Times New Roman" panose="02020603050405020304" pitchFamily="18" charset="0"/>
              </a:rPr>
              <a:t>калыптыр» </a:t>
            </a:r>
            <a:r>
              <a:rPr lang="ky-KG" sz="2400" dirty="0">
                <a:latin typeface="Times New Roman" panose="02020603050405020304" pitchFamily="18" charset="0"/>
                <a:ea typeface="Calibri" panose="020F0502020204030204" pitchFamily="34" charset="0"/>
                <a:cs typeface="Times New Roman" panose="02020603050405020304" pitchFamily="18" charset="0"/>
              </a:rPr>
              <a:t>деген сөздү колдондук.</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Tree>
    <p:extLst>
      <p:ext uri="{BB962C8B-B14F-4D97-AF65-F5344CB8AC3E}">
        <p14:creationId xmlns:p14="http://schemas.microsoft.com/office/powerpoint/2010/main" val="231199067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2831" y="2781685"/>
            <a:ext cx="8620372" cy="819125"/>
          </a:xfrm>
        </p:spPr>
        <p:txBody>
          <a:bodyPr>
            <a:normAutofit fontScale="90000"/>
          </a:bodyPr>
          <a:lstStyle/>
          <a:p>
            <a:r>
              <a:rPr lang="ky-KG" sz="3200" dirty="0" smtClean="0">
                <a:latin typeface="Times New Roman" panose="02020603050405020304" pitchFamily="18" charset="0"/>
                <a:ea typeface="Calibri" panose="020F0502020204030204" pitchFamily="34" charset="0"/>
              </a:rPr>
              <a:t>Ошентип</a:t>
            </a:r>
            <a:r>
              <a:rPr lang="en-US" sz="3200" dirty="0" smtClean="0">
                <a:latin typeface="Times New Roman" panose="02020603050405020304" pitchFamily="18" charset="0"/>
                <a:ea typeface="Calibri" panose="020F0502020204030204" pitchFamily="34" charset="0"/>
              </a:rPr>
              <a:t>,</a:t>
            </a:r>
            <a:r>
              <a:rPr lang="ky-KG" sz="3200" dirty="0" smtClean="0">
                <a:latin typeface="Times New Roman" panose="02020603050405020304" pitchFamily="18" charset="0"/>
                <a:ea typeface="Calibri" panose="020F0502020204030204" pitchFamily="34" charset="0"/>
              </a:rPr>
              <a:t>  </a:t>
            </a:r>
            <a:r>
              <a:rPr lang="ky-KG" sz="3200" dirty="0">
                <a:latin typeface="Times New Roman" panose="02020603050405020304" pitchFamily="18" charset="0"/>
                <a:ea typeface="Calibri" panose="020F0502020204030204" pitchFamily="34" charset="0"/>
              </a:rPr>
              <a:t>фразеологиянын 4 мүнөздүү белгисинен фразеологизмдин аныктамасын чыгарабыз. Демек, кепте даяр материал катары колдонулуп, компоненттүүлүккө ээ болгон, маани жактан ширелишип, бир бүтүндүккө айланган, образдуулукка ээ болгон туруктуу сөз айкашын фразеологизмдер деп айтабыз</a:t>
            </a:r>
            <a:r>
              <a:rPr lang="ky-KG" sz="3200" b="0" dirty="0">
                <a:latin typeface="Times New Roman" panose="02020603050405020304" pitchFamily="18" charset="0"/>
                <a:ea typeface="Calibri" panose="020F0502020204030204" pitchFamily="34" charset="0"/>
              </a:rPr>
              <a:t>. </a:t>
            </a:r>
            <a:endParaRPr lang="ru-RU" sz="3200" b="0" dirty="0"/>
          </a:p>
        </p:txBody>
      </p:sp>
    </p:spTree>
    <p:extLst>
      <p:ext uri="{BB962C8B-B14F-4D97-AF65-F5344CB8AC3E}">
        <p14:creationId xmlns:p14="http://schemas.microsoft.com/office/powerpoint/2010/main" val="264631660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381949879"/>
              </p:ext>
            </p:extLst>
          </p:nvPr>
        </p:nvGraphicFramePr>
        <p:xfrm>
          <a:off x="1550126" y="1335064"/>
          <a:ext cx="9300754" cy="4941471"/>
        </p:xfrm>
        <a:graphic>
          <a:graphicData uri="http://schemas.openxmlformats.org/drawingml/2006/table">
            <a:tbl>
              <a:tblPr firstRow="1" firstCol="1" bandRow="1"/>
              <a:tblGrid>
                <a:gridCol w="4628732"/>
                <a:gridCol w="4672022"/>
              </a:tblGrid>
              <a:tr h="4024344">
                <a:tc>
                  <a:txBody>
                    <a:bodyPr/>
                    <a:lstStyle/>
                    <a:p>
                      <a:pPr>
                        <a:lnSpc>
                          <a:spcPct val="107000"/>
                        </a:lnSpc>
                        <a:spcAft>
                          <a:spcPts val="0"/>
                        </a:spcAft>
                      </a:pPr>
                      <a:r>
                        <a:rPr lang="ky-KG"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Бир </a:t>
                      </a:r>
                      <a:r>
                        <a:rPr lang="ky-KG" sz="2000" b="1"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ичеги</a:t>
                      </a:r>
                    </a:p>
                    <a:p>
                      <a:pPr>
                        <a:lnSpc>
                          <a:spcPct val="107000"/>
                        </a:lnSpc>
                        <a:spcAft>
                          <a:spcPts val="0"/>
                        </a:spcAft>
                      </a:pPr>
                      <a:endParaRPr lang="ru-RU"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Өзөк </a:t>
                      </a:r>
                      <a:r>
                        <a:rPr lang="ky-KG" sz="2000" b="1"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жалгоо</a:t>
                      </a:r>
                    </a:p>
                    <a:p>
                      <a:pPr>
                        <a:lnSpc>
                          <a:spcPct val="107000"/>
                        </a:lnSpc>
                        <a:spcAft>
                          <a:spcPts val="0"/>
                        </a:spcAft>
                      </a:pPr>
                      <a:endParaRPr lang="ru-RU"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Көзгө жылуу </a:t>
                      </a:r>
                      <a:r>
                        <a:rPr lang="ky-KG" sz="2000" b="1"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учуроо</a:t>
                      </a:r>
                    </a:p>
                    <a:p>
                      <a:pPr>
                        <a:lnSpc>
                          <a:spcPct val="107000"/>
                        </a:lnSpc>
                        <a:spcAft>
                          <a:spcPts val="0"/>
                        </a:spcAft>
                      </a:pPr>
                      <a:endParaRPr lang="ru-RU"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Бөйрөктөн шыйрак </a:t>
                      </a:r>
                      <a:r>
                        <a:rPr lang="ky-KG" sz="2000" b="1"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чыгаруу</a:t>
                      </a:r>
                    </a:p>
                    <a:p>
                      <a:pPr>
                        <a:lnSpc>
                          <a:spcPct val="107000"/>
                        </a:lnSpc>
                        <a:spcAft>
                          <a:spcPts val="0"/>
                        </a:spcAft>
                      </a:pPr>
                      <a:endParaRPr lang="ru-RU"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Жүнүн </a:t>
                      </a:r>
                      <a:r>
                        <a:rPr lang="ky-KG" sz="2000" b="1"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жейт</a:t>
                      </a:r>
                    </a:p>
                    <a:p>
                      <a:pPr>
                        <a:lnSpc>
                          <a:spcPct val="107000"/>
                        </a:lnSpc>
                        <a:spcAft>
                          <a:spcPts val="0"/>
                        </a:spcAft>
                      </a:pPr>
                      <a:endParaRPr lang="ru-RU"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Төбө чачы тик </a:t>
                      </a:r>
                      <a:r>
                        <a:rPr lang="ky-KG" sz="2000" b="1"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туруу</a:t>
                      </a:r>
                    </a:p>
                    <a:p>
                      <a:pPr>
                        <a:lnSpc>
                          <a:spcPct val="107000"/>
                        </a:lnSpc>
                        <a:spcAft>
                          <a:spcPts val="0"/>
                        </a:spcAft>
                      </a:pPr>
                      <a:endParaRPr lang="ru-RU"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Көз ачып жумганча</a:t>
                      </a:r>
                      <a:endParaRPr lang="ru-RU"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y-KG"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Слабый (немощный</a:t>
                      </a:r>
                      <a:r>
                        <a:rPr lang="ky-KG"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Заморить </a:t>
                      </a:r>
                      <a:r>
                        <a:rPr lang="ky-KG"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червячка</a:t>
                      </a:r>
                    </a:p>
                    <a:p>
                      <a:pPr>
                        <a:lnSpc>
                          <a:spcPct val="107000"/>
                        </a:lnSpc>
                        <a:spcAft>
                          <a:spcPts val="0"/>
                        </a:spcAft>
                      </a:pP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Казаться </a:t>
                      </a:r>
                      <a:r>
                        <a:rPr lang="ky-KG"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знакомым </a:t>
                      </a:r>
                    </a:p>
                    <a:p>
                      <a:pPr>
                        <a:lnSpc>
                          <a:spcPct val="107000"/>
                        </a:lnSpc>
                        <a:spcAft>
                          <a:spcPts val="0"/>
                        </a:spcAft>
                      </a:pP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Придумать </a:t>
                      </a:r>
                      <a:r>
                        <a:rPr lang="ky-KG"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несусветное</a:t>
                      </a:r>
                    </a:p>
                    <a:p>
                      <a:pPr>
                        <a:lnSpc>
                          <a:spcPct val="107000"/>
                        </a:lnSpc>
                        <a:spcAft>
                          <a:spcPts val="0"/>
                        </a:spcAft>
                      </a:pP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Слишком </a:t>
                      </a:r>
                      <a:r>
                        <a:rPr lang="ky-KG"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много</a:t>
                      </a:r>
                    </a:p>
                    <a:p>
                      <a:pPr>
                        <a:lnSpc>
                          <a:spcPct val="107000"/>
                        </a:lnSpc>
                        <a:spcAft>
                          <a:spcPts val="0"/>
                        </a:spcAft>
                      </a:pPr>
                      <a:r>
                        <a:rPr lang="ky-KG"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Удивиться</a:t>
                      </a:r>
                    </a:p>
                    <a:p>
                      <a:pPr>
                        <a:lnSpc>
                          <a:spcPct val="107000"/>
                        </a:lnSpc>
                        <a:spcAft>
                          <a:spcPts val="0"/>
                        </a:spcAft>
                      </a:pP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Слишком быстро</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y-KG" sz="2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567">
                <a:tc>
                  <a:txBody>
                    <a:bodyPr/>
                    <a:lstStyle/>
                    <a:p>
                      <a:pPr>
                        <a:lnSpc>
                          <a:spcPct val="107000"/>
                        </a:lnSpc>
                        <a:spcAft>
                          <a:spcPts val="0"/>
                        </a:spcAft>
                      </a:pPr>
                      <a:r>
                        <a:rPr lang="ky-KG"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y-KG"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Grp="1" noChangeArrowheads="1"/>
          </p:cNvSpPr>
          <p:nvPr>
            <p:ph type="ctrTitle"/>
          </p:nvPr>
        </p:nvSpPr>
        <p:spPr bwMode="auto">
          <a:xfrm>
            <a:off x="355108" y="-62162"/>
            <a:ext cx="1155872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ky-KG" altLang="ru-RU" sz="2800"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Кана балдар, эми бир нече фразеологизм сөздөрдүн маанисине токтололу:</a:t>
            </a:r>
            <a:endParaRPr kumimoji="0" lang="ru-RU" altLang="ru-RU" sz="2800" i="0" u="none" strike="noStrike" cap="none" normalizeH="0" baseline="0" dirty="0" smtClean="0">
              <a:ln>
                <a:noFill/>
              </a:ln>
              <a:solidFill>
                <a:schemeClr val="accent1">
                  <a:lumMod val="75000"/>
                </a:schemeClr>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2800" b="0" i="0" u="none" strike="noStrike" cap="none" normalizeH="0" baseline="0" dirty="0" smtClean="0">
              <a:ln>
                <a:noFill/>
              </a:ln>
              <a:solidFill>
                <a:schemeClr val="accent1">
                  <a:lumMod val="75000"/>
                </a:schemeClr>
              </a:solidFill>
              <a:effectLst/>
            </a:endParaRPr>
          </a:p>
        </p:txBody>
      </p:sp>
    </p:spTree>
    <p:extLst>
      <p:ext uri="{BB962C8B-B14F-4D97-AF65-F5344CB8AC3E}">
        <p14:creationId xmlns:p14="http://schemas.microsoft.com/office/powerpoint/2010/main" val="319816129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smConfetti">
          <a:fgClr>
            <a:srgbClr val="FF0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9774" y="1840071"/>
            <a:ext cx="7004052" cy="1764521"/>
          </a:xfrm>
          <a:prstGeom prst="rect">
            <a:avLst/>
          </a:prstGeom>
          <a:solidFill>
            <a:srgbClr val="FFFFFF"/>
          </a:solidFill>
        </p:spPr>
        <p:txBody>
          <a:bodyPr/>
          <a:lstStyle/>
          <a:p>
            <a:pPr algn="ctr"/>
            <a:r>
              <a:rPr lang="ru-RU" sz="5400" b="1" dirty="0" err="1">
                <a:solidFill>
                  <a:srgbClr val="C00000"/>
                </a:solidFill>
              </a:rPr>
              <a:t>Кыргыз</a:t>
            </a:r>
            <a:r>
              <a:rPr lang="ru-RU" sz="5400" b="1" dirty="0">
                <a:solidFill>
                  <a:srgbClr val="C00000"/>
                </a:solidFill>
              </a:rPr>
              <a:t> </a:t>
            </a:r>
            <a:r>
              <a:rPr lang="ru-RU" sz="5400" b="1" dirty="0" err="1" smtClean="0">
                <a:solidFill>
                  <a:srgbClr val="C00000"/>
                </a:solidFill>
              </a:rPr>
              <a:t>тилиндеги</a:t>
            </a:r>
            <a:r>
              <a:rPr lang="ru-RU" sz="5400" b="1" dirty="0" smtClean="0">
                <a:solidFill>
                  <a:srgbClr val="C00000"/>
                </a:solidFill>
              </a:rPr>
              <a:t> </a:t>
            </a:r>
            <a:r>
              <a:rPr lang="ru-RU" sz="5400" b="1" dirty="0" err="1">
                <a:solidFill>
                  <a:srgbClr val="C00000"/>
                </a:solidFill>
              </a:rPr>
              <a:t>кеп</a:t>
            </a:r>
            <a:r>
              <a:rPr lang="ru-RU" sz="5400" b="1" dirty="0">
                <a:solidFill>
                  <a:srgbClr val="C00000"/>
                </a:solidFill>
              </a:rPr>
              <a:t> </a:t>
            </a:r>
            <a:r>
              <a:rPr lang="ru-RU" sz="5400" b="1" dirty="0" err="1" smtClean="0">
                <a:solidFill>
                  <a:srgbClr val="C00000"/>
                </a:solidFill>
              </a:rPr>
              <a:t>куржун</a:t>
            </a:r>
            <a:r>
              <a:rPr lang="ru-RU" sz="5400" b="1" dirty="0" smtClean="0">
                <a:solidFill>
                  <a:srgbClr val="C00000"/>
                </a:solidFill>
              </a:rPr>
              <a:t>.</a:t>
            </a:r>
            <a:endParaRPr lang="ru-RU" sz="5400" b="1" dirty="0">
              <a:solidFill>
                <a:srgbClr val="C00000"/>
              </a:solidFill>
            </a:endParaRPr>
          </a:p>
        </p:txBody>
      </p:sp>
      <p:sp>
        <p:nvSpPr>
          <p:cNvPr id="3" name="Подзаголовок 2"/>
          <p:cNvSpPr>
            <a:spLocks noGrp="1"/>
          </p:cNvSpPr>
          <p:nvPr>
            <p:ph type="subTitle" idx="1"/>
          </p:nvPr>
        </p:nvSpPr>
        <p:spPr>
          <a:xfrm>
            <a:off x="3443012" y="3797916"/>
            <a:ext cx="6677577" cy="1655762"/>
          </a:xfrm>
        </p:spPr>
        <p:txBody>
          <a:bodyPr/>
          <a:lstStyle/>
          <a:p>
            <a:r>
              <a:rPr lang="ru-RU" sz="4000" dirty="0" err="1">
                <a:solidFill>
                  <a:srgbClr val="002060"/>
                </a:solidFill>
              </a:rPr>
              <a:t>Дене</a:t>
            </a:r>
            <a:r>
              <a:rPr lang="ru-RU" sz="4000" dirty="0">
                <a:solidFill>
                  <a:srgbClr val="002060"/>
                </a:solidFill>
              </a:rPr>
              <a:t> </a:t>
            </a:r>
            <a:r>
              <a:rPr lang="ky-KG" sz="4000" dirty="0">
                <a:solidFill>
                  <a:srgbClr val="002060"/>
                </a:solidFill>
              </a:rPr>
              <a:t>мүчөгө байланыштуу </a:t>
            </a:r>
            <a:r>
              <a:rPr lang="ky-KG" sz="4000" dirty="0" smtClean="0">
                <a:solidFill>
                  <a:srgbClr val="002060"/>
                </a:solidFill>
              </a:rPr>
              <a:t>фразеологизмдер.</a:t>
            </a:r>
            <a:endParaRPr lang="ru-RU" sz="4000" dirty="0">
              <a:solidFill>
                <a:srgbClr val="002060"/>
              </a:solidFill>
            </a:endParaRPr>
          </a:p>
        </p:txBody>
      </p:sp>
    </p:spTree>
    <p:extLst>
      <p:ext uri="{BB962C8B-B14F-4D97-AF65-F5344CB8AC3E}">
        <p14:creationId xmlns:p14="http://schemas.microsoft.com/office/powerpoint/2010/main" val="834823634"/>
      </p:ext>
    </p:extLst>
  </p:cSld>
  <p:clrMapOvr>
    <a:masterClrMapping/>
  </p:clrMapOvr>
  <p:transition spd="slow" advTm="4615">
    <p:fade/>
  </p:transition>
  <p:timing>
    <p:tnLst>
      <p:par>
        <p:cTn id="1" dur="indefinite" restart="never" nodeType="tmRoot"/>
      </p:par>
    </p:tnLst>
  </p:timing>
  <p:extLst mod="1">
    <p:ext uri="{E180D4A7-C9FB-4DFB-919C-405C955672EB}">
      <p14:showEvtLst xmlns:p14="http://schemas.microsoft.com/office/powerpoint/2010/main">
        <p14:playEvt time="1" objId="5"/>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724" y="1249875"/>
            <a:ext cx="794968" cy="91759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050" y="388307"/>
            <a:ext cx="963284" cy="1221418"/>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18178" y="3253200"/>
            <a:ext cx="764828" cy="1255631"/>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4337" y="3286275"/>
            <a:ext cx="966682" cy="1380974"/>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6929" y="2306446"/>
            <a:ext cx="778330" cy="1088492"/>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5209" y="4667250"/>
            <a:ext cx="1386617" cy="1765251"/>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412704" y="1249876"/>
            <a:ext cx="823391" cy="1056571"/>
          </a:xfrm>
          <a:prstGeom prst="rect">
            <a:avLst/>
          </a:prstGeom>
        </p:spPr>
      </p:pic>
      <p:pic>
        <p:nvPicPr>
          <p:cNvPr id="14" name="Рисунок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3874" y="5820768"/>
            <a:ext cx="1396537" cy="661837"/>
          </a:xfrm>
          <a:prstGeom prst="rect">
            <a:avLst/>
          </a:prstGeom>
        </p:spPr>
      </p:pic>
      <p:pic>
        <p:nvPicPr>
          <p:cNvPr id="15" name="Рисунок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3787" y="4495605"/>
            <a:ext cx="590550" cy="561975"/>
          </a:xfrm>
          <a:prstGeom prst="rect">
            <a:avLst/>
          </a:prstGeom>
        </p:spPr>
      </p:pic>
      <p:pic>
        <p:nvPicPr>
          <p:cNvPr id="16" name="Рисунок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91793" y="643052"/>
            <a:ext cx="688603" cy="776137"/>
          </a:xfrm>
          <a:prstGeom prst="rect">
            <a:avLst/>
          </a:prstGeom>
        </p:spPr>
      </p:pic>
      <p:pic>
        <p:nvPicPr>
          <p:cNvPr id="17" name="Рисунок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32626" y="184371"/>
            <a:ext cx="345164" cy="710337"/>
          </a:xfrm>
          <a:prstGeom prst="rect">
            <a:avLst/>
          </a:prstGeom>
        </p:spPr>
      </p:pic>
      <p:pic>
        <p:nvPicPr>
          <p:cNvPr id="18" name="Рисунок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15107" y="216246"/>
            <a:ext cx="624137" cy="628563"/>
          </a:xfrm>
          <a:prstGeom prst="rect">
            <a:avLst/>
          </a:prstGeom>
        </p:spPr>
      </p:pic>
      <p:pic>
        <p:nvPicPr>
          <p:cNvPr id="19" name="Рисунок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41784" y="458989"/>
            <a:ext cx="634542" cy="435719"/>
          </a:xfrm>
          <a:prstGeom prst="rect">
            <a:avLst/>
          </a:prstGeom>
        </p:spPr>
      </p:pic>
      <p:sp>
        <p:nvSpPr>
          <p:cNvPr id="21" name="Текст 3"/>
          <p:cNvSpPr txBox="1">
            <a:spLocks/>
          </p:cNvSpPr>
          <p:nvPr/>
        </p:nvSpPr>
        <p:spPr>
          <a:xfrm>
            <a:off x="3322415" y="814618"/>
            <a:ext cx="5940405" cy="928791"/>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ru-RU" sz="4000" b="1" i="1" dirty="0" err="1">
                <a:solidFill>
                  <a:srgbClr val="FF0000"/>
                </a:solidFill>
              </a:rPr>
              <a:t>Ээги</a:t>
            </a:r>
            <a:r>
              <a:rPr lang="ru-RU" sz="4000" b="1" i="1" dirty="0">
                <a:solidFill>
                  <a:srgbClr val="FF0000"/>
                </a:solidFill>
              </a:rPr>
              <a:t> </a:t>
            </a:r>
            <a:r>
              <a:rPr lang="ru-RU" sz="4000" b="1" i="1" dirty="0" err="1">
                <a:solidFill>
                  <a:srgbClr val="FF0000"/>
                </a:solidFill>
              </a:rPr>
              <a:t>ээгине</a:t>
            </a:r>
            <a:r>
              <a:rPr lang="ru-RU" sz="4000" b="1" i="1" dirty="0">
                <a:solidFill>
                  <a:srgbClr val="FF0000"/>
                </a:solidFill>
              </a:rPr>
              <a:t> </a:t>
            </a:r>
            <a:r>
              <a:rPr lang="ru-RU" sz="4000" b="1" i="1" dirty="0" err="1" smtClean="0">
                <a:solidFill>
                  <a:srgbClr val="FF0000"/>
                </a:solidFill>
              </a:rPr>
              <a:t>тийбөө</a:t>
            </a:r>
            <a:r>
              <a:rPr lang="ru-RU" sz="4000" b="1" i="1" dirty="0" smtClean="0">
                <a:solidFill>
                  <a:srgbClr val="FF0000"/>
                </a:solidFill>
              </a:rPr>
              <a:t>.</a:t>
            </a:r>
            <a:endParaRPr lang="ru-RU" sz="4000" b="1" i="1" dirty="0">
              <a:solidFill>
                <a:srgbClr val="FF0000"/>
              </a:solidFill>
            </a:endParaRPr>
          </a:p>
          <a:p>
            <a:endParaRPr lang="ru-RU" dirty="0"/>
          </a:p>
        </p:txBody>
      </p:sp>
      <p:sp>
        <p:nvSpPr>
          <p:cNvPr id="23" name="Текст 3"/>
          <p:cNvSpPr txBox="1">
            <a:spLocks/>
          </p:cNvSpPr>
          <p:nvPr/>
        </p:nvSpPr>
        <p:spPr>
          <a:xfrm>
            <a:off x="2823334" y="4863925"/>
            <a:ext cx="6655728" cy="1568576"/>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ru-RU" sz="3200" b="1" dirty="0" err="1">
                <a:solidFill>
                  <a:srgbClr val="0070C0"/>
                </a:solidFill>
              </a:rPr>
              <a:t>Токтолбой</a:t>
            </a:r>
            <a:r>
              <a:rPr lang="ru-RU" sz="3200" b="1" dirty="0">
                <a:solidFill>
                  <a:srgbClr val="0070C0"/>
                </a:solidFill>
              </a:rPr>
              <a:t>, </a:t>
            </a:r>
            <a:r>
              <a:rPr lang="ru-RU" sz="3200" b="1" dirty="0" err="1">
                <a:solidFill>
                  <a:srgbClr val="0070C0"/>
                </a:solidFill>
              </a:rPr>
              <a:t>абдан</a:t>
            </a:r>
            <a:r>
              <a:rPr lang="ru-RU" sz="3200" b="1" dirty="0">
                <a:solidFill>
                  <a:srgbClr val="0070C0"/>
                </a:solidFill>
              </a:rPr>
              <a:t> тез </a:t>
            </a:r>
            <a:r>
              <a:rPr lang="ru-RU" sz="3200" b="1" dirty="0" err="1" smtClean="0">
                <a:solidFill>
                  <a:srgbClr val="0070C0"/>
                </a:solidFill>
              </a:rPr>
              <a:t>сүйлөө</a:t>
            </a:r>
            <a:endParaRPr lang="ru-RU" sz="3200" b="1" dirty="0" smtClean="0">
              <a:solidFill>
                <a:srgbClr val="0070C0"/>
              </a:solidFill>
            </a:endParaRPr>
          </a:p>
          <a:p>
            <a:r>
              <a:rPr lang="ru-RU" sz="3200" b="1" dirty="0" smtClean="0">
                <a:solidFill>
                  <a:srgbClr val="0070C0"/>
                </a:solidFill>
              </a:rPr>
              <a:t>М: Ал </a:t>
            </a:r>
            <a:r>
              <a:rPr lang="ru-RU" sz="3200" b="1" dirty="0" err="1" smtClean="0">
                <a:solidFill>
                  <a:srgbClr val="0070C0"/>
                </a:solidFill>
              </a:rPr>
              <a:t>жаңылыктарды</a:t>
            </a:r>
            <a:r>
              <a:rPr lang="ru-RU" sz="3200" b="1" dirty="0" smtClean="0">
                <a:solidFill>
                  <a:srgbClr val="0070C0"/>
                </a:solidFill>
              </a:rPr>
              <a:t> </a:t>
            </a:r>
            <a:r>
              <a:rPr lang="ru-RU" sz="3200" b="1" dirty="0" err="1" smtClean="0">
                <a:solidFill>
                  <a:srgbClr val="0070C0"/>
                </a:solidFill>
              </a:rPr>
              <a:t>ээги</a:t>
            </a:r>
            <a:r>
              <a:rPr lang="ru-RU" sz="3200" b="1" dirty="0" smtClean="0">
                <a:solidFill>
                  <a:srgbClr val="0070C0"/>
                </a:solidFill>
              </a:rPr>
              <a:t> </a:t>
            </a:r>
            <a:r>
              <a:rPr lang="ru-RU" sz="3200" b="1" dirty="0" err="1" smtClean="0">
                <a:solidFill>
                  <a:srgbClr val="0070C0"/>
                </a:solidFill>
              </a:rPr>
              <a:t>ээгине</a:t>
            </a:r>
            <a:r>
              <a:rPr lang="ru-RU" sz="3200" b="1" dirty="0" smtClean="0">
                <a:solidFill>
                  <a:srgbClr val="0070C0"/>
                </a:solidFill>
              </a:rPr>
              <a:t> </a:t>
            </a:r>
            <a:r>
              <a:rPr lang="ru-RU" sz="3200" b="1" dirty="0" err="1" smtClean="0">
                <a:solidFill>
                  <a:srgbClr val="0070C0"/>
                </a:solidFill>
              </a:rPr>
              <a:t>тийбей</a:t>
            </a:r>
            <a:r>
              <a:rPr lang="ru-RU" sz="3200" b="1" dirty="0" smtClean="0">
                <a:solidFill>
                  <a:srgbClr val="0070C0"/>
                </a:solidFill>
              </a:rPr>
              <a:t> </a:t>
            </a:r>
            <a:r>
              <a:rPr lang="ru-RU" sz="3200" b="1" dirty="0" err="1" smtClean="0">
                <a:solidFill>
                  <a:srgbClr val="0070C0"/>
                </a:solidFill>
              </a:rPr>
              <a:t>сүйлөп</a:t>
            </a:r>
            <a:r>
              <a:rPr lang="ru-RU" sz="3200" b="1" dirty="0" smtClean="0">
                <a:solidFill>
                  <a:srgbClr val="0070C0"/>
                </a:solidFill>
              </a:rPr>
              <a:t> </a:t>
            </a:r>
            <a:r>
              <a:rPr lang="ru-RU" sz="3200" b="1" dirty="0" err="1" smtClean="0">
                <a:solidFill>
                  <a:srgbClr val="0070C0"/>
                </a:solidFill>
              </a:rPr>
              <a:t>жатты</a:t>
            </a:r>
            <a:r>
              <a:rPr lang="ru-RU" sz="3200" b="1" dirty="0" smtClean="0">
                <a:solidFill>
                  <a:srgbClr val="0070C0"/>
                </a:solidFill>
              </a:rPr>
              <a:t>. </a:t>
            </a:r>
            <a:endParaRPr lang="ru-RU" sz="3200" b="1" dirty="0">
              <a:solidFill>
                <a:srgbClr val="0070C0"/>
              </a:solidFill>
            </a:endParaRPr>
          </a:p>
        </p:txBody>
      </p:sp>
      <p:pic>
        <p:nvPicPr>
          <p:cNvPr id="2" name="Рисунок 1"/>
          <p:cNvPicPr>
            <a:picLocks noChangeAspect="1"/>
          </p:cNvPicPr>
          <p:nvPr/>
        </p:nvPicPr>
        <p:blipFill>
          <a:blip r:embed="rId16"/>
          <a:stretch>
            <a:fillRect/>
          </a:stretch>
        </p:blipFill>
        <p:spPr>
          <a:xfrm>
            <a:off x="4284933" y="1811279"/>
            <a:ext cx="4003665" cy="2999261"/>
          </a:xfrm>
          <a:prstGeom prst="rect">
            <a:avLst/>
          </a:prstGeom>
        </p:spPr>
      </p:pic>
    </p:spTree>
    <p:extLst>
      <p:ext uri="{BB962C8B-B14F-4D97-AF65-F5344CB8AC3E}">
        <p14:creationId xmlns:p14="http://schemas.microsoft.com/office/powerpoint/2010/main" val="3238947916"/>
      </p:ext>
    </p:extLst>
  </p:cSld>
  <p:clrMapOvr>
    <a:masterClrMapping/>
  </p:clrMapOvr>
  <p:transition spd="slow" advTm="4045">
    <p:fad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100"/>
                                  </p:stCondLst>
                                  <p:childTnLst>
                                    <p:set>
                                      <p:cBhvr override="childStyle">
                                        <p:cTn id="6" dur="indefinite"/>
                                        <p:tgtEl>
                                          <p:spTgt spid="21">
                                            <p:txEl>
                                              <p:pRg st="0" end="0"/>
                                            </p:txEl>
                                          </p:spTgt>
                                        </p:tgtEl>
                                        <p:attrNameLst>
                                          <p:attrName>style.color</p:attrName>
                                        </p:attrNameLst>
                                      </p:cBhvr>
                                      <p:to>
                                        <p:clrVal>
                                          <a:srgbClr val="FF0000"/>
                                        </p:clrVal>
                                      </p:to>
                                    </p:se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7" presetID="7" presetClass="emph" presetSubtype="1" nodeType="withEffect">
                                  <p:stCondLst>
                                    <p:cond delay="0"/>
                                  </p:stCondLst>
                                  <p:childTnLst>
                                    <p:set>
                                      <p:cBhvr>
                                        <p:cTn id="8" dur="indefinite"/>
                                        <p:tgtEl>
                                          <p:spTgt spid="21"/>
                                        </p:tgtEl>
                                        <p:attrNameLst>
                                          <p:attrName>stroke.color</p:attrName>
                                        </p:attrNameLst>
                                      </p:cBhvr>
                                      <p:to>
                                        <p:clrVal>
                                          <a:srgbClr val="F02E2E"/>
                                        </p:clrVal>
                                      </p:to>
                                    </p:set>
                                    <p:set>
                                      <p:cBhvr>
                                        <p:cTn id="9" dur="indefinite"/>
                                        <p:tgtEl>
                                          <p:spTgt spid="21"/>
                                        </p:tgtEl>
                                        <p:attrNameLst>
                                          <p:attrName>stroke.on</p:attrName>
                                        </p:attrNameLst>
                                      </p:cBhvr>
                                      <p:to>
                                        <p:strVal val="true"/>
                                      </p:to>
                                    </p:set>
                                  </p:childTnLst>
                                </p:cTn>
                              </p:par>
                            </p:childTnLst>
                          </p:cTn>
                        </p:par>
                      </p:childTnLst>
                    </p:cTn>
                  </p:par>
                </p:childTnLst>
              </p:cTn>
              <p:nextCondLst>
                <p:cond evt="onClick" delay="0">
                  <p:tgtEl>
                    <p:spTgt spid="21"/>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3" presetClass="emph" presetSubtype="1" grpId="0" nodeType="clickEffect">
                                  <p:stCondLst>
                                    <p:cond delay="100"/>
                                  </p:stCondLst>
                                  <p:childTnLst>
                                    <p:set>
                                      <p:cBhvr override="childStyle">
                                        <p:cTn id="14" dur="indefinite"/>
                                        <p:tgtEl>
                                          <p:spTgt spid="23">
                                            <p:txEl>
                                              <p:pRg st="0" end="0"/>
                                            </p:txEl>
                                          </p:spTgt>
                                        </p:tgtEl>
                                        <p:attrNameLst>
                                          <p:attrName>style.color</p:attrName>
                                        </p:attrNameLst>
                                      </p:cBhvr>
                                      <p:to>
                                        <p:clrVal>
                                          <a:srgbClr val="FF0000"/>
                                        </p:clrVal>
                                      </p:to>
                                    </p:set>
                                  </p:childTnLst>
                                  <p:subTnLst>
                                    <p:audio>
                                      <p:cMediaNode>
                                        <p:cTn display="0" masterRel="sameClick">
                                          <p:stCondLst>
                                            <p:cond evt="begin" delay="0">
                                              <p:tn val="13"/>
                                            </p:cond>
                                          </p:stCondLst>
                                          <p:endCondLst>
                                            <p:cond evt="onStopAudio" delay="0">
                                              <p:tgtEl>
                                                <p:sldTgt/>
                                              </p:tgtEl>
                                            </p:cond>
                                          </p:endCondLst>
                                        </p:cTn>
                                        <p:tgtEl>
                                          <p:sndTgt r:embed="rId2" name="voltage.wav"/>
                                        </p:tgtEl>
                                      </p:cMediaNode>
                                    </p:audio>
                                  </p:subTnLst>
                                </p:cTn>
                              </p:par>
                            </p:childTnLst>
                          </p:cTn>
                        </p:par>
                      </p:childTnLst>
                    </p:cTn>
                  </p:par>
                  <p:par>
                    <p:cTn id="15" fill="hold">
                      <p:stCondLst>
                        <p:cond delay="indefinite"/>
                      </p:stCondLst>
                      <p:childTnLst>
                        <p:par>
                          <p:cTn id="16" fill="hold">
                            <p:stCondLst>
                              <p:cond delay="0"/>
                            </p:stCondLst>
                            <p:childTnLst>
                              <p:par>
                                <p:cTn id="17" presetID="3" presetClass="emph" presetSubtype="1" grpId="0" nodeType="clickEffect">
                                  <p:stCondLst>
                                    <p:cond delay="100"/>
                                  </p:stCondLst>
                                  <p:childTnLst>
                                    <p:set>
                                      <p:cBhvr override="childStyle">
                                        <p:cTn id="18" dur="indefinite"/>
                                        <p:tgtEl>
                                          <p:spTgt spid="23">
                                            <p:txEl>
                                              <p:pRg st="1" end="1"/>
                                            </p:txEl>
                                          </p:spTgt>
                                        </p:tgtEl>
                                        <p:attrNameLst>
                                          <p:attrName>style.color</p:attrName>
                                        </p:attrNameLst>
                                      </p:cBhvr>
                                      <p:to>
                                        <p:clrVal>
                                          <a:srgbClr val="FF0000"/>
                                        </p:clrVal>
                                      </p:to>
                                    </p:se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par>
                                <p:cTn id="19" presetID="7" presetClass="emph" presetSubtype="1" nodeType="withEffect">
                                  <p:stCondLst>
                                    <p:cond delay="100"/>
                                  </p:stCondLst>
                                  <p:childTnLst>
                                    <p:set>
                                      <p:cBhvr>
                                        <p:cTn id="20" dur="indefinite"/>
                                        <p:tgtEl>
                                          <p:spTgt spid="23"/>
                                        </p:tgtEl>
                                        <p:attrNameLst>
                                          <p:attrName>stroke.color</p:attrName>
                                        </p:attrNameLst>
                                      </p:cBhvr>
                                      <p:to>
                                        <p:clrVal>
                                          <a:srgbClr val="F02E2E"/>
                                        </p:clrVal>
                                      </p:to>
                                    </p:set>
                                    <p:set>
                                      <p:cBhvr>
                                        <p:cTn id="21" dur="indefinite"/>
                                        <p:tgtEl>
                                          <p:spTgt spid="23"/>
                                        </p:tgtEl>
                                        <p:attrNameLst>
                                          <p:attrName>stroke.on</p:attrName>
                                        </p:attrNameLst>
                                      </p:cBhvr>
                                      <p:to>
                                        <p:strVal val="true"/>
                                      </p:to>
                                    </p:set>
                                  </p:childTnLst>
                                </p:cTn>
                              </p:par>
                            </p:childTnLst>
                          </p:cTn>
                        </p:par>
                      </p:childTnLst>
                    </p:cTn>
                  </p:par>
                </p:childTnLst>
              </p:cTn>
              <p:nextCondLst>
                <p:cond evt="onClick" delay="0">
                  <p:tgtEl>
                    <p:spTgt spid="23"/>
                  </p:tgtEl>
                </p:cond>
              </p:nextCondLst>
            </p:seq>
          </p:childTnLst>
        </p:cTn>
      </p:par>
    </p:tnLst>
    <p:bldLst>
      <p:bldP spid="21" grpId="0" build="p"/>
      <p:bldP spid="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762" y="1202774"/>
            <a:ext cx="987469" cy="111160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177" y="1189973"/>
            <a:ext cx="746224" cy="972854"/>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6625" y="1161402"/>
            <a:ext cx="592776" cy="1152981"/>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13440" y="3435037"/>
            <a:ext cx="841645" cy="1429728"/>
          </a:xfrm>
          <a:prstGeom prst="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7191" y="4751849"/>
            <a:ext cx="464188" cy="1730614"/>
          </a:xfrm>
          <a:prstGeom prst="rect">
            <a:avLst/>
          </a:prstGeom>
        </p:spPr>
      </p:pic>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8905" y="5878801"/>
            <a:ext cx="1273784" cy="603663"/>
          </a:xfrm>
          <a:prstGeom prst="rect">
            <a:avLst/>
          </a:prstGeom>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1905" y="21234"/>
            <a:ext cx="842533" cy="848508"/>
          </a:xfrm>
          <a:prstGeom prst="rect">
            <a:avLst/>
          </a:prstGeom>
        </p:spPr>
      </p:pic>
      <p:pic>
        <p:nvPicPr>
          <p:cNvPr id="14" name="Рисунок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55915" y="171761"/>
            <a:ext cx="266018" cy="547457"/>
          </a:xfrm>
          <a:prstGeom prst="rect">
            <a:avLst/>
          </a:prstGeom>
        </p:spPr>
      </p:pic>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69911" y="418930"/>
            <a:ext cx="854576" cy="586809"/>
          </a:xfrm>
          <a:prstGeom prst="rect">
            <a:avLst/>
          </a:prstGeom>
        </p:spPr>
      </p:pic>
      <p:pic>
        <p:nvPicPr>
          <p:cNvPr id="16" name="Рисунок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30410" y="512484"/>
            <a:ext cx="633932" cy="714517"/>
          </a:xfrm>
          <a:prstGeom prst="rect">
            <a:avLst/>
          </a:prstGeom>
        </p:spPr>
      </p:pic>
      <p:pic>
        <p:nvPicPr>
          <p:cNvPr id="17" name="Рисунок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665899">
            <a:off x="9636322" y="2890748"/>
            <a:ext cx="1225797" cy="1751138"/>
          </a:xfrm>
          <a:prstGeom prst="rect">
            <a:avLst/>
          </a:prstGeom>
        </p:spPr>
      </p:pic>
      <p:pic>
        <p:nvPicPr>
          <p:cNvPr id="18" name="Рисунок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98479" y="2249391"/>
            <a:ext cx="555609" cy="810535"/>
          </a:xfrm>
          <a:prstGeom prst="rect">
            <a:avLst/>
          </a:prstGeom>
        </p:spPr>
      </p:pic>
      <p:pic>
        <p:nvPicPr>
          <p:cNvPr id="19" name="Рисунок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53391" y="4641887"/>
            <a:ext cx="1445787" cy="1840577"/>
          </a:xfrm>
          <a:prstGeom prst="rect">
            <a:avLst/>
          </a:prstGeom>
        </p:spPr>
      </p:pic>
      <p:pic>
        <p:nvPicPr>
          <p:cNvPr id="20" name="Рисунок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77943" y="4512580"/>
            <a:ext cx="436776" cy="415642"/>
          </a:xfrm>
          <a:prstGeom prst="rect">
            <a:avLst/>
          </a:prstGeom>
        </p:spPr>
      </p:pic>
      <p:sp>
        <p:nvSpPr>
          <p:cNvPr id="23" name="Прямоугольник 22">
            <a:hlinkClick r:id="" action="ppaction://hlinkshowjump?jump=nextslide">
              <a:snd r:embed="rId18" name="chimes.wav"/>
            </a:hlinkClick>
          </p:cNvPr>
          <p:cNvSpPr/>
          <p:nvPr/>
        </p:nvSpPr>
        <p:spPr>
          <a:xfrm>
            <a:off x="4397699" y="646913"/>
            <a:ext cx="4880244" cy="717650"/>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i="1" dirty="0" err="1">
                <a:solidFill>
                  <a:srgbClr val="C00000"/>
                </a:solidFill>
                <a:latin typeface="Segoe UI Light" panose="020B0502040204020203" pitchFamily="34" charset="0"/>
                <a:cs typeface="Segoe UI Light" panose="020B0502040204020203" pitchFamily="34" charset="0"/>
              </a:rPr>
              <a:t>Эт</a:t>
            </a:r>
            <a:r>
              <a:rPr lang="ru-RU" sz="4400" b="1" i="1" dirty="0">
                <a:solidFill>
                  <a:srgbClr val="C00000"/>
                </a:solidFill>
                <a:latin typeface="Segoe UI Light" panose="020B0502040204020203" pitchFamily="34" charset="0"/>
                <a:cs typeface="Segoe UI Light" panose="020B0502040204020203" pitchFamily="34" charset="0"/>
              </a:rPr>
              <a:t> </a:t>
            </a:r>
            <a:r>
              <a:rPr lang="ru-RU" sz="4400" b="1" i="1" dirty="0" err="1">
                <a:solidFill>
                  <a:srgbClr val="C00000"/>
                </a:solidFill>
                <a:latin typeface="Segoe UI Light" panose="020B0502040204020203" pitchFamily="34" charset="0"/>
                <a:cs typeface="Segoe UI Light" panose="020B0502040204020203" pitchFamily="34" charset="0"/>
              </a:rPr>
              <a:t>жүрөгү</a:t>
            </a:r>
            <a:r>
              <a:rPr lang="ru-RU" sz="4400" b="1" i="1" dirty="0">
                <a:solidFill>
                  <a:srgbClr val="C00000"/>
                </a:solidFill>
                <a:latin typeface="Segoe UI Light" panose="020B0502040204020203" pitchFamily="34" charset="0"/>
                <a:cs typeface="Segoe UI Light" panose="020B0502040204020203" pitchFamily="34" charset="0"/>
              </a:rPr>
              <a:t> </a:t>
            </a:r>
            <a:r>
              <a:rPr lang="ru-RU" sz="4400" b="1" i="1" dirty="0" err="1" smtClean="0">
                <a:solidFill>
                  <a:srgbClr val="C00000"/>
                </a:solidFill>
                <a:latin typeface="Segoe UI Light" panose="020B0502040204020203" pitchFamily="34" charset="0"/>
                <a:cs typeface="Segoe UI Light" panose="020B0502040204020203" pitchFamily="34" charset="0"/>
              </a:rPr>
              <a:t>эзилүү</a:t>
            </a:r>
            <a:r>
              <a:rPr lang="ru-RU" sz="4400" b="1" i="1" dirty="0" smtClean="0">
                <a:solidFill>
                  <a:srgbClr val="C00000"/>
                </a:solidFill>
                <a:latin typeface="Segoe UI Light" panose="020B0502040204020203" pitchFamily="34" charset="0"/>
                <a:cs typeface="Segoe UI Light" panose="020B0502040204020203" pitchFamily="34" charset="0"/>
              </a:rPr>
              <a:t>.</a:t>
            </a:r>
            <a:endParaRPr lang="ru-RU" sz="4400" b="1" i="1" dirty="0">
              <a:solidFill>
                <a:srgbClr val="C00000"/>
              </a:solidFill>
              <a:latin typeface="Segoe UI Light" panose="020B0502040204020203" pitchFamily="34" charset="0"/>
              <a:cs typeface="Segoe UI Light" panose="020B0502040204020203" pitchFamily="34" charset="0"/>
            </a:endParaRPr>
          </a:p>
        </p:txBody>
      </p:sp>
      <p:sp>
        <p:nvSpPr>
          <p:cNvPr id="27" name="Текст 3"/>
          <p:cNvSpPr txBox="1">
            <a:spLocks/>
          </p:cNvSpPr>
          <p:nvPr/>
        </p:nvSpPr>
        <p:spPr>
          <a:xfrm>
            <a:off x="4042940" y="4872513"/>
            <a:ext cx="5589762" cy="1511694"/>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ru-RU" sz="2800" b="1" dirty="0" err="1" smtClean="0">
                <a:solidFill>
                  <a:srgbClr val="0070C0"/>
                </a:solidFill>
              </a:rPr>
              <a:t>Абдан</a:t>
            </a:r>
            <a:r>
              <a:rPr lang="ru-RU" sz="2800" b="1" dirty="0" smtClean="0">
                <a:solidFill>
                  <a:srgbClr val="0070C0"/>
                </a:solidFill>
              </a:rPr>
              <a:t> </a:t>
            </a:r>
            <a:r>
              <a:rPr lang="ru-RU" sz="2800" b="1" dirty="0" err="1">
                <a:solidFill>
                  <a:srgbClr val="0070C0"/>
                </a:solidFill>
              </a:rPr>
              <a:t>жакшы</a:t>
            </a:r>
            <a:r>
              <a:rPr lang="ru-RU" sz="2800" b="1" dirty="0">
                <a:solidFill>
                  <a:srgbClr val="0070C0"/>
                </a:solidFill>
              </a:rPr>
              <a:t> </a:t>
            </a:r>
            <a:r>
              <a:rPr lang="ru-RU" sz="2800" b="1" dirty="0" err="1">
                <a:solidFill>
                  <a:srgbClr val="0070C0"/>
                </a:solidFill>
              </a:rPr>
              <a:t>көрүү</a:t>
            </a:r>
            <a:endParaRPr lang="ru-RU" sz="2800" b="1" dirty="0">
              <a:solidFill>
                <a:srgbClr val="0070C0"/>
              </a:solidFill>
            </a:endParaRPr>
          </a:p>
          <a:p>
            <a:r>
              <a:rPr lang="ky-KG" sz="2800" b="1" dirty="0">
                <a:solidFill>
                  <a:srgbClr val="0070C0"/>
                </a:solidFill>
              </a:rPr>
              <a:t>М</a:t>
            </a:r>
            <a:r>
              <a:rPr lang="ky-KG" sz="2800" b="1" dirty="0" smtClean="0">
                <a:solidFill>
                  <a:srgbClr val="0070C0"/>
                </a:solidFill>
              </a:rPr>
              <a:t>: Мен </a:t>
            </a:r>
            <a:r>
              <a:rPr lang="ky-KG" sz="2800" b="1" dirty="0">
                <a:solidFill>
                  <a:srgbClr val="0070C0"/>
                </a:solidFill>
              </a:rPr>
              <a:t>кызымды көргөндө эт жүрөгүм </a:t>
            </a:r>
            <a:r>
              <a:rPr lang="ky-KG" sz="2800" b="1" dirty="0" smtClean="0">
                <a:solidFill>
                  <a:srgbClr val="0070C0"/>
                </a:solidFill>
              </a:rPr>
              <a:t>эзилип турат.</a:t>
            </a:r>
            <a:endParaRPr lang="ru-RU" sz="2800" b="1" dirty="0">
              <a:solidFill>
                <a:srgbClr val="0070C0"/>
              </a:solidFill>
            </a:endParaRPr>
          </a:p>
        </p:txBody>
      </p:sp>
      <p:pic>
        <p:nvPicPr>
          <p:cNvPr id="2" name="Рисунок 1"/>
          <p:cNvPicPr>
            <a:picLocks noChangeAspect="1"/>
          </p:cNvPicPr>
          <p:nvPr/>
        </p:nvPicPr>
        <p:blipFill>
          <a:blip r:embed="rId19"/>
          <a:stretch>
            <a:fillRect/>
          </a:stretch>
        </p:blipFill>
        <p:spPr>
          <a:xfrm>
            <a:off x="3880576" y="1758579"/>
            <a:ext cx="5437956" cy="2899043"/>
          </a:xfrm>
          <a:prstGeom prst="rect">
            <a:avLst/>
          </a:prstGeom>
        </p:spPr>
      </p:pic>
    </p:spTree>
    <p:extLst>
      <p:ext uri="{BB962C8B-B14F-4D97-AF65-F5344CB8AC3E}">
        <p14:creationId xmlns:p14="http://schemas.microsoft.com/office/powerpoint/2010/main" val="1295558629"/>
      </p:ext>
    </p:extLst>
  </p:cSld>
  <p:clrMapOvr>
    <a:masterClrMapping/>
  </p:clrMapOvr>
  <p:transition spd="slow" advTm="4166">
    <p:fad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3"/>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23"/>
                                        </p:tgtEl>
                                        <p:attrNameLst>
                                          <p:attrName>fillcolor</p:attrName>
                                        </p:attrNameLst>
                                      </p:cBhvr>
                                      <p:to>
                                        <p:clrVal>
                                          <a:srgbClr val="B9D07E"/>
                                        </p:clrVal>
                                      </p:to>
                                    </p:set>
                                    <p:set>
                                      <p:cBhvr>
                                        <p:cTn id="9" dur="indefinite"/>
                                        <p:tgtEl>
                                          <p:spTgt spid="23"/>
                                        </p:tgtEl>
                                        <p:attrNameLst>
                                          <p:attrName>fill.type</p:attrName>
                                        </p:attrNameLst>
                                      </p:cBhvr>
                                      <p:to>
                                        <p:strVal val="solid"/>
                                      </p:to>
                                    </p:set>
                                    <p:set>
                                      <p:cBhvr>
                                        <p:cTn id="10" dur="indefinite"/>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100"/>
                                  </p:stCondLst>
                                  <p:childTnLst>
                                    <p:set>
                                      <p:cBhvr override="childStyle">
                                        <p:cTn id="15" dur="indefinite"/>
                                        <p:tgtEl>
                                          <p:spTgt spid="27">
                                            <p:txEl>
                                              <p:pRg st="0" end="0"/>
                                            </p:txEl>
                                          </p:spTgt>
                                        </p:tgtEl>
                                        <p:attrNameLst>
                                          <p:attrName>style.color</p:attrName>
                                        </p:attrNameLst>
                                      </p:cBhvr>
                                      <p:to>
                                        <p:clrVal>
                                          <a:srgbClr val="FF0000"/>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mph" presetSubtype="1" grpId="0" nodeType="clickEffect">
                                  <p:stCondLst>
                                    <p:cond delay="100"/>
                                  </p:stCondLst>
                                  <p:childTnLst>
                                    <p:set>
                                      <p:cBhvr override="childStyle">
                                        <p:cTn id="19" dur="indefinite"/>
                                        <p:tgtEl>
                                          <p:spTgt spid="27">
                                            <p:txEl>
                                              <p:pRg st="1" end="1"/>
                                            </p:txEl>
                                          </p:spTgt>
                                        </p:tgtEl>
                                        <p:attrNameLst>
                                          <p:attrName>style.color</p:attrName>
                                        </p:attrNameLst>
                                      </p:cBhvr>
                                      <p:to>
                                        <p:clrVal>
                                          <a:srgbClr val="FF0000"/>
                                        </p:clrVal>
                                      </p:to>
                                    </p:set>
                                  </p:childTnLst>
                                  <p:subTnLst>
                                    <p:audio>
                                      <p:cMediaNode>
                                        <p:cTn display="0" masterRel="sameClick">
                                          <p:stCondLst>
                                            <p:cond evt="begin" delay="0">
                                              <p:tn val="18"/>
                                            </p:cond>
                                          </p:stCondLst>
                                          <p:endCondLst>
                                            <p:cond evt="onStopAudio" delay="0">
                                              <p:tgtEl>
                                                <p:sldTgt/>
                                              </p:tgtEl>
                                            </p:cond>
                                          </p:endCondLst>
                                        </p:cTn>
                                        <p:tgtEl>
                                          <p:sndTgt r:embed="rId2" name="voltage.wav"/>
                                        </p:tgtEl>
                                      </p:cMediaNode>
                                    </p:audio>
                                  </p:subTnLst>
                                </p:cTn>
                              </p:par>
                              <p:par>
                                <p:cTn id="20" presetID="7" presetClass="emph" presetSubtype="1" nodeType="withEffect">
                                  <p:stCondLst>
                                    <p:cond delay="100"/>
                                  </p:stCondLst>
                                  <p:childTnLst>
                                    <p:set>
                                      <p:cBhvr>
                                        <p:cTn id="21" dur="indefinite"/>
                                        <p:tgtEl>
                                          <p:spTgt spid="27"/>
                                        </p:tgtEl>
                                        <p:attrNameLst>
                                          <p:attrName>stroke.color</p:attrName>
                                        </p:attrNameLst>
                                      </p:cBhvr>
                                      <p:to>
                                        <p:clrVal>
                                          <a:srgbClr val="F02E2E"/>
                                        </p:clrVal>
                                      </p:to>
                                    </p:set>
                                    <p:set>
                                      <p:cBhvr>
                                        <p:cTn id="22" dur="indefinite"/>
                                        <p:tgtEl>
                                          <p:spTgt spid="27"/>
                                        </p:tgtEl>
                                        <p:attrNameLst>
                                          <p:attrName>stroke.on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3" grpId="0" animBg="1"/>
      <p:bldP spid="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7105" y="1029810"/>
            <a:ext cx="8620372" cy="4412201"/>
          </a:xfrm>
        </p:spPr>
        <p:txBody>
          <a:bodyPr/>
          <a:lstStyle/>
          <a:p>
            <a:r>
              <a:rPr lang="ru-RU" sz="3200" i="1" dirty="0" err="1">
                <a:solidFill>
                  <a:schemeClr val="tx1"/>
                </a:solidFill>
              </a:rPr>
              <a:t>Саламатсыңарбы</a:t>
            </a:r>
            <a:r>
              <a:rPr lang="ru-RU" sz="3200" i="1" dirty="0">
                <a:solidFill>
                  <a:schemeClr val="tx1"/>
                </a:solidFill>
              </a:rPr>
              <a:t>, </a:t>
            </a:r>
            <a:r>
              <a:rPr lang="ru-RU" sz="3200" i="1" dirty="0" err="1">
                <a:solidFill>
                  <a:schemeClr val="tx1"/>
                </a:solidFill>
              </a:rPr>
              <a:t>менин</a:t>
            </a:r>
            <a:r>
              <a:rPr lang="ru-RU" sz="3200" i="1" dirty="0">
                <a:solidFill>
                  <a:schemeClr val="tx1"/>
                </a:solidFill>
              </a:rPr>
              <a:t> </a:t>
            </a:r>
            <a:r>
              <a:rPr lang="ru-RU" sz="3200" i="1" dirty="0" err="1">
                <a:solidFill>
                  <a:schemeClr val="tx1"/>
                </a:solidFill>
              </a:rPr>
              <a:t>сүйүктүү</a:t>
            </a:r>
            <a:r>
              <a:rPr lang="ru-RU" sz="3200" i="1" dirty="0">
                <a:solidFill>
                  <a:schemeClr val="tx1"/>
                </a:solidFill>
              </a:rPr>
              <a:t> </a:t>
            </a:r>
            <a:r>
              <a:rPr lang="ru-RU" sz="3200" i="1" dirty="0" err="1">
                <a:solidFill>
                  <a:schemeClr val="tx1"/>
                </a:solidFill>
              </a:rPr>
              <a:t>окуучуларым</a:t>
            </a:r>
            <a:r>
              <a:rPr lang="ru-RU" sz="3200" i="1" dirty="0">
                <a:solidFill>
                  <a:schemeClr val="tx1"/>
                </a:solidFill>
              </a:rPr>
              <a:t>?</a:t>
            </a:r>
            <a:br>
              <a:rPr lang="ru-RU" sz="3200" i="1" dirty="0">
                <a:solidFill>
                  <a:schemeClr val="tx1"/>
                </a:solidFill>
              </a:rPr>
            </a:br>
            <a:r>
              <a:rPr lang="ru-RU" sz="3200" i="1" dirty="0" err="1">
                <a:solidFill>
                  <a:schemeClr val="tx1"/>
                </a:solidFill>
              </a:rPr>
              <a:t>Амансыздарбы</a:t>
            </a:r>
            <a:r>
              <a:rPr lang="ru-RU" sz="3200" i="1" dirty="0">
                <a:solidFill>
                  <a:schemeClr val="tx1"/>
                </a:solidFill>
              </a:rPr>
              <a:t>, </a:t>
            </a:r>
            <a:r>
              <a:rPr lang="ru-RU" sz="3200" i="1" dirty="0" err="1">
                <a:solidFill>
                  <a:schemeClr val="tx1"/>
                </a:solidFill>
              </a:rPr>
              <a:t>сабакка</a:t>
            </a:r>
            <a:r>
              <a:rPr lang="ru-RU" sz="3200" i="1" dirty="0">
                <a:solidFill>
                  <a:schemeClr val="tx1"/>
                </a:solidFill>
              </a:rPr>
              <a:t> </a:t>
            </a:r>
            <a:r>
              <a:rPr lang="ru-RU" sz="3200" i="1" dirty="0" err="1">
                <a:solidFill>
                  <a:schemeClr val="tx1"/>
                </a:solidFill>
              </a:rPr>
              <a:t>күбө</a:t>
            </a:r>
            <a:r>
              <a:rPr lang="ru-RU" sz="3200" i="1" dirty="0">
                <a:solidFill>
                  <a:schemeClr val="tx1"/>
                </a:solidFill>
              </a:rPr>
              <a:t> </a:t>
            </a:r>
            <a:r>
              <a:rPr lang="ru-RU" sz="3200" i="1" dirty="0" err="1">
                <a:solidFill>
                  <a:schemeClr val="tx1"/>
                </a:solidFill>
              </a:rPr>
              <a:t>болуучу</a:t>
            </a:r>
            <a:r>
              <a:rPr lang="ru-RU" sz="3200" i="1" dirty="0">
                <a:solidFill>
                  <a:schemeClr val="tx1"/>
                </a:solidFill>
              </a:rPr>
              <a:t> </a:t>
            </a:r>
            <a:r>
              <a:rPr lang="ru-RU" sz="3200" i="1" dirty="0" err="1">
                <a:solidFill>
                  <a:schemeClr val="tx1"/>
                </a:solidFill>
              </a:rPr>
              <a:t>коноктор</a:t>
            </a:r>
            <a:r>
              <a:rPr lang="ru-RU" i="1" dirty="0">
                <a:solidFill>
                  <a:schemeClr val="tx1"/>
                </a:solidFill>
              </a:rPr>
              <a:t>?</a:t>
            </a:r>
            <a:br>
              <a:rPr lang="ru-RU" i="1" dirty="0">
                <a:solidFill>
                  <a:schemeClr val="tx1"/>
                </a:solidFill>
              </a:rPr>
            </a:br>
            <a:endParaRPr lang="ru-RU" i="1" dirty="0">
              <a:solidFill>
                <a:schemeClr val="tx1"/>
              </a:solidFill>
            </a:endParaRPr>
          </a:p>
        </p:txBody>
      </p:sp>
    </p:spTree>
    <p:extLst>
      <p:ext uri="{BB962C8B-B14F-4D97-AF65-F5344CB8AC3E}">
        <p14:creationId xmlns:p14="http://schemas.microsoft.com/office/powerpoint/2010/main" val="41278429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263" y="1227550"/>
            <a:ext cx="707792" cy="92275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096" y="5812016"/>
            <a:ext cx="1432370" cy="678819"/>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67" y="4589600"/>
            <a:ext cx="509952" cy="1901235"/>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898" y="169079"/>
            <a:ext cx="452356" cy="1673318"/>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7704" y="5212538"/>
            <a:ext cx="805593" cy="1278297"/>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9174" y="4789545"/>
            <a:ext cx="573525" cy="1348394"/>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4250" y="30658"/>
            <a:ext cx="875714" cy="881925"/>
          </a:xfrm>
          <a:prstGeom prst="rect">
            <a:avLst/>
          </a:prstGeom>
        </p:spPr>
      </p:pic>
      <p:pic>
        <p:nvPicPr>
          <p:cNvPr id="14" name="Рисунок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563057">
            <a:off x="9598764" y="2987369"/>
            <a:ext cx="1166561" cy="1666515"/>
          </a:xfrm>
          <a:prstGeom prst="rect">
            <a:avLst/>
          </a:prstGeom>
        </p:spPr>
      </p:pic>
      <p:pic>
        <p:nvPicPr>
          <p:cNvPr id="15" name="Рисунок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0640" y="364212"/>
            <a:ext cx="862688" cy="592379"/>
          </a:xfrm>
          <a:prstGeom prst="rect">
            <a:avLst/>
          </a:prstGeom>
        </p:spPr>
      </p:pic>
      <p:pic>
        <p:nvPicPr>
          <p:cNvPr id="16" name="Рисунок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1102" y="4589600"/>
            <a:ext cx="478603" cy="455445"/>
          </a:xfrm>
          <a:prstGeom prst="rect">
            <a:avLst/>
          </a:prstGeom>
        </p:spPr>
      </p:pic>
      <p:pic>
        <p:nvPicPr>
          <p:cNvPr id="17" name="Рисунок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14939" y="1934365"/>
            <a:ext cx="809625" cy="1181100"/>
          </a:xfrm>
          <a:prstGeom prst="rect">
            <a:avLst/>
          </a:prstGeom>
        </p:spPr>
      </p:pic>
      <p:pic>
        <p:nvPicPr>
          <p:cNvPr id="18" name="Рисунок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04724" y="4589600"/>
            <a:ext cx="1444277" cy="1838655"/>
          </a:xfrm>
          <a:prstGeom prst="rect">
            <a:avLst/>
          </a:prstGeom>
        </p:spPr>
      </p:pic>
      <p:sp>
        <p:nvSpPr>
          <p:cNvPr id="21" name="Прямоугольник 20">
            <a:hlinkClick r:id="" action="ppaction://hlinkshowjump?jump=nextslide">
              <a:snd r:embed="rId15" name="chimes.wav"/>
            </a:hlinkClick>
          </p:cNvPr>
          <p:cNvSpPr/>
          <p:nvPr/>
        </p:nvSpPr>
        <p:spPr>
          <a:xfrm>
            <a:off x="3692140" y="898407"/>
            <a:ext cx="5758263" cy="717650"/>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4000" b="1" i="1" dirty="0">
                <a:solidFill>
                  <a:srgbClr val="C00000"/>
                </a:solidFill>
                <a:latin typeface="Segoe UI Light" panose="020B0502040204020203" pitchFamily="34" charset="0"/>
                <a:cs typeface="Segoe UI Light" panose="020B0502040204020203" pitchFamily="34" charset="0"/>
              </a:rPr>
              <a:t>Э</a:t>
            </a:r>
            <a:r>
              <a:rPr lang="ru-RU" sz="4000" b="1" i="1" dirty="0">
                <a:solidFill>
                  <a:srgbClr val="C00000"/>
                </a:solidFill>
                <a:latin typeface="Segoe UI Light" panose="020B0502040204020203" pitchFamily="34" charset="0"/>
                <a:cs typeface="Segoe UI Light" panose="020B0502040204020203" pitchFamily="34" charset="0"/>
              </a:rPr>
              <a:t>т </a:t>
            </a:r>
            <a:r>
              <a:rPr lang="ru-RU" sz="4000" b="1" i="1" dirty="0" err="1">
                <a:solidFill>
                  <a:srgbClr val="C00000"/>
                </a:solidFill>
                <a:latin typeface="Segoe UI Light" panose="020B0502040204020203" pitchFamily="34" charset="0"/>
                <a:cs typeface="Segoe UI Light" panose="020B0502040204020203" pitchFamily="34" charset="0"/>
              </a:rPr>
              <a:t>бетинен</a:t>
            </a:r>
            <a:r>
              <a:rPr lang="ru-RU" sz="4000" b="1" i="1" dirty="0">
                <a:solidFill>
                  <a:srgbClr val="C00000"/>
                </a:solidFill>
                <a:latin typeface="Segoe UI Light" panose="020B0502040204020203" pitchFamily="34" charset="0"/>
                <a:cs typeface="Segoe UI Light" panose="020B0502040204020203" pitchFamily="34" charset="0"/>
              </a:rPr>
              <a:t> </a:t>
            </a:r>
            <a:r>
              <a:rPr lang="ru-RU" sz="4000" b="1" i="1" dirty="0" err="1" smtClean="0">
                <a:solidFill>
                  <a:srgbClr val="C00000"/>
                </a:solidFill>
                <a:latin typeface="Segoe UI Light" panose="020B0502040204020203" pitchFamily="34" charset="0"/>
                <a:cs typeface="Segoe UI Light" panose="020B0502040204020203" pitchFamily="34" charset="0"/>
              </a:rPr>
              <a:t>кетүү</a:t>
            </a:r>
            <a:r>
              <a:rPr lang="ru-RU" sz="4000" b="1" i="1" dirty="0" smtClean="0">
                <a:solidFill>
                  <a:srgbClr val="C00000"/>
                </a:solidFill>
                <a:latin typeface="Segoe UI Light" panose="020B0502040204020203" pitchFamily="34" charset="0"/>
                <a:cs typeface="Segoe UI Light" panose="020B0502040204020203" pitchFamily="34" charset="0"/>
              </a:rPr>
              <a:t>.</a:t>
            </a:r>
            <a:endParaRPr lang="ru-RU" sz="4000" b="1" i="1" dirty="0">
              <a:solidFill>
                <a:srgbClr val="C00000"/>
              </a:solidFill>
              <a:latin typeface="Segoe UI Light" panose="020B0502040204020203" pitchFamily="34" charset="0"/>
              <a:cs typeface="Segoe UI Light" panose="020B0502040204020203" pitchFamily="34" charset="0"/>
            </a:endParaRPr>
          </a:p>
        </p:txBody>
      </p:sp>
      <p:sp>
        <p:nvSpPr>
          <p:cNvPr id="25" name="Текст 3"/>
          <p:cNvSpPr txBox="1">
            <a:spLocks/>
          </p:cNvSpPr>
          <p:nvPr/>
        </p:nvSpPr>
        <p:spPr>
          <a:xfrm>
            <a:off x="2736639" y="4730154"/>
            <a:ext cx="6992004" cy="1486598"/>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ky-KG" sz="3600" b="1" dirty="0">
                <a:solidFill>
                  <a:srgbClr val="002060"/>
                </a:solidFill>
              </a:rPr>
              <a:t>Бир нерсеге өтө </a:t>
            </a:r>
            <a:r>
              <a:rPr lang="ky-KG" sz="3600" b="1" dirty="0" smtClean="0">
                <a:solidFill>
                  <a:srgbClr val="002060"/>
                </a:solidFill>
              </a:rPr>
              <a:t>берилүү</a:t>
            </a:r>
          </a:p>
          <a:p>
            <a:r>
              <a:rPr lang="ky-KG" sz="3600" b="1" dirty="0" smtClean="0">
                <a:solidFill>
                  <a:srgbClr val="002060"/>
                </a:solidFill>
              </a:rPr>
              <a:t>М: Ал жумушу дегенде эт бетинен кетет.</a:t>
            </a:r>
            <a:endParaRPr lang="ru-RU" sz="3600" b="1" dirty="0">
              <a:solidFill>
                <a:srgbClr val="002060"/>
              </a:solidFill>
            </a:endParaRPr>
          </a:p>
        </p:txBody>
      </p:sp>
      <p:pic>
        <p:nvPicPr>
          <p:cNvPr id="4" name="Рисунок 3"/>
          <p:cNvPicPr>
            <a:picLocks noChangeAspect="1"/>
          </p:cNvPicPr>
          <p:nvPr/>
        </p:nvPicPr>
        <p:blipFill>
          <a:blip r:embed="rId16"/>
          <a:stretch>
            <a:fillRect/>
          </a:stretch>
        </p:blipFill>
        <p:spPr>
          <a:xfrm>
            <a:off x="4127839" y="1705902"/>
            <a:ext cx="4820014" cy="2934407"/>
          </a:xfrm>
          <a:prstGeom prst="rect">
            <a:avLst/>
          </a:prstGeom>
        </p:spPr>
      </p:pic>
    </p:spTree>
    <p:extLst>
      <p:ext uri="{BB962C8B-B14F-4D97-AF65-F5344CB8AC3E}">
        <p14:creationId xmlns:p14="http://schemas.microsoft.com/office/powerpoint/2010/main" val="1808323610"/>
      </p:ext>
    </p:extLst>
  </p:cSld>
  <p:clrMapOvr>
    <a:masterClrMapping/>
  </p:clrMapOvr>
  <p:transition spd="slow" advTm="3991">
    <p:fad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1"/>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21"/>
                                        </p:tgtEl>
                                        <p:attrNameLst>
                                          <p:attrName>fillcolor</p:attrName>
                                        </p:attrNameLst>
                                      </p:cBhvr>
                                      <p:to>
                                        <p:clrVal>
                                          <a:srgbClr val="B9D07E"/>
                                        </p:clrVal>
                                      </p:to>
                                    </p:set>
                                    <p:set>
                                      <p:cBhvr>
                                        <p:cTn id="9" dur="indefinite"/>
                                        <p:tgtEl>
                                          <p:spTgt spid="21"/>
                                        </p:tgtEl>
                                        <p:attrNameLst>
                                          <p:attrName>fill.type</p:attrName>
                                        </p:attrNameLst>
                                      </p:cBhvr>
                                      <p:to>
                                        <p:strVal val="solid"/>
                                      </p:to>
                                    </p:set>
                                    <p:set>
                                      <p:cBhvr>
                                        <p:cTn id="10" dur="indefinite"/>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100"/>
                                  </p:stCondLst>
                                  <p:childTnLst>
                                    <p:set>
                                      <p:cBhvr override="childStyle">
                                        <p:cTn id="15" dur="indefinite"/>
                                        <p:tgtEl>
                                          <p:spTgt spid="25">
                                            <p:txEl>
                                              <p:pRg st="0" end="0"/>
                                            </p:txEl>
                                          </p:spTgt>
                                        </p:tgtEl>
                                        <p:attrNameLst>
                                          <p:attrName>style.color</p:attrName>
                                        </p:attrNameLst>
                                      </p:cBhvr>
                                      <p:to>
                                        <p:clrVal>
                                          <a:srgbClr val="FF0000"/>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mph" presetSubtype="1" grpId="0" nodeType="clickEffect">
                                  <p:stCondLst>
                                    <p:cond delay="100"/>
                                  </p:stCondLst>
                                  <p:childTnLst>
                                    <p:set>
                                      <p:cBhvr override="childStyle">
                                        <p:cTn id="19" dur="indefinite"/>
                                        <p:tgtEl>
                                          <p:spTgt spid="25">
                                            <p:txEl>
                                              <p:pRg st="1" end="1"/>
                                            </p:txEl>
                                          </p:spTgt>
                                        </p:tgtEl>
                                        <p:attrNameLst>
                                          <p:attrName>style.color</p:attrName>
                                        </p:attrNameLst>
                                      </p:cBhvr>
                                      <p:to>
                                        <p:clrVal>
                                          <a:srgbClr val="FF0000"/>
                                        </p:clrVal>
                                      </p:to>
                                    </p:set>
                                  </p:childTnLst>
                                  <p:subTnLst>
                                    <p:audio>
                                      <p:cMediaNode>
                                        <p:cTn display="0" masterRel="sameClick">
                                          <p:stCondLst>
                                            <p:cond evt="begin" delay="0">
                                              <p:tn val="18"/>
                                            </p:cond>
                                          </p:stCondLst>
                                          <p:endCondLst>
                                            <p:cond evt="onStopAudio" delay="0">
                                              <p:tgtEl>
                                                <p:sldTgt/>
                                              </p:tgtEl>
                                            </p:cond>
                                          </p:endCondLst>
                                        </p:cTn>
                                        <p:tgtEl>
                                          <p:sndTgt r:embed="rId2" name="voltage.wav"/>
                                        </p:tgtEl>
                                      </p:cMediaNode>
                                    </p:audio>
                                  </p:subTnLst>
                                </p:cTn>
                              </p:par>
                              <p:par>
                                <p:cTn id="20" presetID="7" presetClass="emph" presetSubtype="1" nodeType="withEffect">
                                  <p:stCondLst>
                                    <p:cond delay="100"/>
                                  </p:stCondLst>
                                  <p:childTnLst>
                                    <p:set>
                                      <p:cBhvr>
                                        <p:cTn id="21" dur="indefinite"/>
                                        <p:tgtEl>
                                          <p:spTgt spid="25"/>
                                        </p:tgtEl>
                                        <p:attrNameLst>
                                          <p:attrName>stroke.color</p:attrName>
                                        </p:attrNameLst>
                                      </p:cBhvr>
                                      <p:to>
                                        <p:clrVal>
                                          <a:srgbClr val="F02E2E"/>
                                        </p:clrVal>
                                      </p:to>
                                    </p:set>
                                    <p:set>
                                      <p:cBhvr>
                                        <p:cTn id="22" dur="indefinite"/>
                                        <p:tgtEl>
                                          <p:spTgt spid="25"/>
                                        </p:tgtEl>
                                        <p:attrNameLst>
                                          <p:attrName>stroke.on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1" grpId="0" animBg="1"/>
      <p:bldP spid="2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076" y="5854332"/>
            <a:ext cx="1351416" cy="640453"/>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76" y="4613206"/>
            <a:ext cx="504680" cy="1881579"/>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021008" y="5084281"/>
            <a:ext cx="769448" cy="1395901"/>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793508" y="271532"/>
            <a:ext cx="1433276" cy="746733"/>
          </a:xfrm>
          <a:prstGeom prst="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1284" y="162448"/>
            <a:ext cx="628873" cy="633333"/>
          </a:xfrm>
          <a:prstGeom prst="rect">
            <a:avLst/>
          </a:prstGeom>
        </p:spPr>
      </p:pic>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304" y="365427"/>
            <a:ext cx="361857" cy="744692"/>
          </a:xfrm>
          <a:prstGeom prst="rect">
            <a:avLst/>
          </a:prstGeom>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02495" y="3052885"/>
            <a:ext cx="989802" cy="1414003"/>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0194" y="1164273"/>
            <a:ext cx="761628" cy="992937"/>
          </a:xfrm>
          <a:prstGeom prst="rect">
            <a:avLst/>
          </a:prstGeom>
        </p:spPr>
      </p:pic>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79452" y="351816"/>
            <a:ext cx="837849" cy="575323"/>
          </a:xfrm>
          <a:prstGeom prst="rect">
            <a:avLst/>
          </a:prstGeom>
        </p:spPr>
      </p:pic>
      <p:pic>
        <p:nvPicPr>
          <p:cNvPr id="16" name="Рисунок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78743" y="1945462"/>
            <a:ext cx="883818" cy="1236016"/>
          </a:xfrm>
          <a:prstGeom prst="rect">
            <a:avLst/>
          </a:prstGeom>
        </p:spPr>
      </p:pic>
      <p:pic>
        <p:nvPicPr>
          <p:cNvPr id="17" name="Рисунок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18183" y="4462755"/>
            <a:ext cx="1574863" cy="2004900"/>
          </a:xfrm>
          <a:prstGeom prst="rect">
            <a:avLst/>
          </a:prstGeom>
        </p:spPr>
      </p:pic>
      <p:pic>
        <p:nvPicPr>
          <p:cNvPr id="18" name="Рисунок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772136" y="4561219"/>
            <a:ext cx="644334" cy="1217075"/>
          </a:xfrm>
          <a:prstGeom prst="rect">
            <a:avLst/>
          </a:prstGeom>
        </p:spPr>
      </p:pic>
      <p:pic>
        <p:nvPicPr>
          <p:cNvPr id="19" name="Рисунок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90271" y="4591781"/>
            <a:ext cx="436679" cy="415549"/>
          </a:xfrm>
          <a:prstGeom prst="rect">
            <a:avLst/>
          </a:prstGeom>
        </p:spPr>
      </p:pic>
      <p:pic>
        <p:nvPicPr>
          <p:cNvPr id="20" name="Рисунок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82634" y="1108346"/>
            <a:ext cx="614763" cy="692911"/>
          </a:xfrm>
          <a:prstGeom prst="rect">
            <a:avLst/>
          </a:prstGeom>
        </p:spPr>
      </p:pic>
      <p:sp>
        <p:nvSpPr>
          <p:cNvPr id="23" name="Прямоугольник 22">
            <a:hlinkClick r:id="" action="ppaction://hlinkshowjump?jump=nextslide">
              <a:snd r:embed="rId18" name="chimes.wav"/>
            </a:hlinkClick>
          </p:cNvPr>
          <p:cNvSpPr/>
          <p:nvPr/>
        </p:nvSpPr>
        <p:spPr>
          <a:xfrm>
            <a:off x="2401822" y="4462755"/>
            <a:ext cx="7041363" cy="1572285"/>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err="1" smtClean="0">
                <a:solidFill>
                  <a:srgbClr val="002060"/>
                </a:solidFill>
                <a:latin typeface="Segoe UI Light" panose="020B0502040204020203" pitchFamily="34" charset="0"/>
                <a:cs typeface="Segoe UI Light" panose="020B0502040204020203" pitchFamily="34" charset="0"/>
              </a:rPr>
              <a:t>Өкүнүү</a:t>
            </a:r>
            <a:endParaRPr lang="ru-RU" sz="4400" b="1" dirty="0" smtClean="0">
              <a:solidFill>
                <a:srgbClr val="002060"/>
              </a:solidFill>
              <a:latin typeface="Segoe UI Light" panose="020B0502040204020203" pitchFamily="34" charset="0"/>
              <a:cs typeface="Segoe UI Light" panose="020B0502040204020203" pitchFamily="34" charset="0"/>
            </a:endParaRPr>
          </a:p>
          <a:p>
            <a:pPr algn="ctr"/>
            <a:r>
              <a:rPr lang="ky-KG" sz="2800" b="1" dirty="0" smtClean="0">
                <a:solidFill>
                  <a:srgbClr val="002060"/>
                </a:solidFill>
                <a:latin typeface="Segoe UI Light" panose="020B0502040204020203" pitchFamily="34" charset="0"/>
                <a:cs typeface="Segoe UI Light" panose="020B0502040204020203" pitchFamily="34" charset="0"/>
              </a:rPr>
              <a:t>М:Каныбек болсо </a:t>
            </a:r>
            <a:r>
              <a:rPr lang="ky-KG" sz="3200" b="1" dirty="0" smtClean="0">
                <a:solidFill>
                  <a:srgbClr val="002060"/>
                </a:solidFill>
                <a:latin typeface="Segoe UI Light" panose="020B0502040204020203" pitchFamily="34" charset="0"/>
                <a:cs typeface="Segoe UI Light" panose="020B0502040204020203" pitchFamily="34" charset="0"/>
              </a:rPr>
              <a:t>эрдин кесе тиштеп,ооз ачкан жок.</a:t>
            </a:r>
            <a:endParaRPr lang="ru-RU" sz="3200" b="1" dirty="0">
              <a:solidFill>
                <a:srgbClr val="002060"/>
              </a:solidFill>
              <a:latin typeface="Segoe UI Light" panose="020B0502040204020203" pitchFamily="34" charset="0"/>
              <a:cs typeface="Segoe UI Light" panose="020B0502040204020203" pitchFamily="34" charset="0"/>
            </a:endParaRPr>
          </a:p>
        </p:txBody>
      </p:sp>
      <p:sp>
        <p:nvSpPr>
          <p:cNvPr id="26" name="Текст 3"/>
          <p:cNvSpPr txBox="1">
            <a:spLocks/>
          </p:cNvSpPr>
          <p:nvPr/>
        </p:nvSpPr>
        <p:spPr>
          <a:xfrm>
            <a:off x="3411730" y="535593"/>
            <a:ext cx="5902463" cy="717600"/>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ru-RU" sz="4000" b="1" i="1" dirty="0" err="1">
                <a:solidFill>
                  <a:srgbClr val="C00000"/>
                </a:solidFill>
              </a:rPr>
              <a:t>Эрдин</a:t>
            </a:r>
            <a:r>
              <a:rPr lang="ru-RU" sz="4000" b="1" i="1" dirty="0">
                <a:solidFill>
                  <a:srgbClr val="C00000"/>
                </a:solidFill>
              </a:rPr>
              <a:t> </a:t>
            </a:r>
            <a:r>
              <a:rPr lang="ru-RU" sz="4000" b="1" i="1" dirty="0" err="1">
                <a:solidFill>
                  <a:srgbClr val="C00000"/>
                </a:solidFill>
              </a:rPr>
              <a:t>кесе</a:t>
            </a:r>
            <a:r>
              <a:rPr lang="ru-RU" sz="4000" b="1" i="1" dirty="0">
                <a:solidFill>
                  <a:srgbClr val="C00000"/>
                </a:solidFill>
              </a:rPr>
              <a:t> </a:t>
            </a:r>
            <a:r>
              <a:rPr lang="ru-RU" sz="4000" b="1" i="1" dirty="0" err="1">
                <a:solidFill>
                  <a:srgbClr val="C00000"/>
                </a:solidFill>
              </a:rPr>
              <a:t>тиштөө</a:t>
            </a:r>
            <a:endParaRPr lang="ru-RU" sz="4000" b="1" i="1" dirty="0">
              <a:solidFill>
                <a:srgbClr val="C00000"/>
              </a:solidFill>
            </a:endParaRPr>
          </a:p>
        </p:txBody>
      </p:sp>
      <p:pic>
        <p:nvPicPr>
          <p:cNvPr id="4" name="Рисунок 3"/>
          <p:cNvPicPr>
            <a:picLocks noChangeAspect="1"/>
          </p:cNvPicPr>
          <p:nvPr/>
        </p:nvPicPr>
        <p:blipFill>
          <a:blip r:embed="rId19"/>
          <a:stretch>
            <a:fillRect/>
          </a:stretch>
        </p:blipFill>
        <p:spPr>
          <a:xfrm>
            <a:off x="3974913" y="1395079"/>
            <a:ext cx="4594642" cy="2962193"/>
          </a:xfrm>
          <a:prstGeom prst="rect">
            <a:avLst/>
          </a:prstGeom>
        </p:spPr>
      </p:pic>
    </p:spTree>
    <p:extLst>
      <p:ext uri="{BB962C8B-B14F-4D97-AF65-F5344CB8AC3E}">
        <p14:creationId xmlns:p14="http://schemas.microsoft.com/office/powerpoint/2010/main" val="2882792508"/>
      </p:ext>
    </p:extLst>
  </p:cSld>
  <p:clrMapOvr>
    <a:masterClrMapping/>
  </p:clrMapOvr>
  <p:transition spd="slow" advTm="5168">
    <p:fad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3"/>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23"/>
                                        </p:tgtEl>
                                        <p:attrNameLst>
                                          <p:attrName>fillcolor</p:attrName>
                                        </p:attrNameLst>
                                      </p:cBhvr>
                                      <p:to>
                                        <p:clrVal>
                                          <a:srgbClr val="B9D07E"/>
                                        </p:clrVal>
                                      </p:to>
                                    </p:set>
                                    <p:set>
                                      <p:cBhvr>
                                        <p:cTn id="9" dur="indefinite"/>
                                        <p:tgtEl>
                                          <p:spTgt spid="23"/>
                                        </p:tgtEl>
                                        <p:attrNameLst>
                                          <p:attrName>fill.type</p:attrName>
                                        </p:attrNameLst>
                                      </p:cBhvr>
                                      <p:to>
                                        <p:strVal val="solid"/>
                                      </p:to>
                                    </p:set>
                                    <p:set>
                                      <p:cBhvr>
                                        <p:cTn id="10" dur="indefinite"/>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100"/>
                                  </p:stCondLst>
                                  <p:childTnLst>
                                    <p:set>
                                      <p:cBhvr override="childStyle">
                                        <p:cTn id="15" dur="indefinite"/>
                                        <p:tgtEl>
                                          <p:spTgt spid="26">
                                            <p:txEl>
                                              <p:pRg st="0" end="0"/>
                                            </p:txEl>
                                          </p:spTgt>
                                        </p:tgtEl>
                                        <p:attrNameLst>
                                          <p:attrName>style.color</p:attrName>
                                        </p:attrNameLst>
                                      </p:cBhvr>
                                      <p:to>
                                        <p:clrVal>
                                          <a:srgbClr val="FF0000"/>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7" presetClass="emph" presetSubtype="1" nodeType="withEffect">
                                  <p:stCondLst>
                                    <p:cond delay="0"/>
                                  </p:stCondLst>
                                  <p:childTnLst>
                                    <p:set>
                                      <p:cBhvr>
                                        <p:cTn id="17" dur="indefinite"/>
                                        <p:tgtEl>
                                          <p:spTgt spid="26"/>
                                        </p:tgtEl>
                                        <p:attrNameLst>
                                          <p:attrName>stroke.color</p:attrName>
                                        </p:attrNameLst>
                                      </p:cBhvr>
                                      <p:to>
                                        <p:clrVal>
                                          <a:srgbClr val="F02E2E"/>
                                        </p:clrVal>
                                      </p:to>
                                    </p:set>
                                    <p:set>
                                      <p:cBhvr>
                                        <p:cTn id="18" dur="indefinite"/>
                                        <p:tgtEl>
                                          <p:spTgt spid="26"/>
                                        </p:tgtEl>
                                        <p:attrNameLst>
                                          <p:attrName>stroke.on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3" grpId="0" animBg="1"/>
      <p:bldP spid="2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076" y="5854332"/>
            <a:ext cx="1351416" cy="64045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615" y="2606229"/>
            <a:ext cx="504680" cy="1881579"/>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284" y="162448"/>
            <a:ext cx="628873" cy="633333"/>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1077" y="51088"/>
            <a:ext cx="361857" cy="744692"/>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2495" y="3052885"/>
            <a:ext cx="989802" cy="1414003"/>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9452" y="351816"/>
            <a:ext cx="837849" cy="575323"/>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8743" y="1945462"/>
            <a:ext cx="883818" cy="1236016"/>
          </a:xfrm>
          <a:prstGeom prst="rect">
            <a:avLst/>
          </a:prstGeom>
        </p:spPr>
      </p:pic>
      <p:pic>
        <p:nvPicPr>
          <p:cNvPr id="14" name="Рисунок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8183" y="4462755"/>
            <a:ext cx="1574863" cy="2004900"/>
          </a:xfrm>
          <a:prstGeom prst="rect">
            <a:avLst/>
          </a:prstGeom>
        </p:spPr>
      </p:pic>
      <p:pic>
        <p:nvPicPr>
          <p:cNvPr id="15" name="Рисунок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82634" y="1108346"/>
            <a:ext cx="614763" cy="692911"/>
          </a:xfrm>
          <a:prstGeom prst="rect">
            <a:avLst/>
          </a:prstGeom>
        </p:spPr>
      </p:pic>
      <p:pic>
        <p:nvPicPr>
          <p:cNvPr id="16" name="Рисунок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99843" y="4556283"/>
            <a:ext cx="436679" cy="415549"/>
          </a:xfrm>
          <a:prstGeom prst="rect">
            <a:avLst/>
          </a:prstGeom>
        </p:spPr>
      </p:pic>
      <p:pic>
        <p:nvPicPr>
          <p:cNvPr id="17" name="Рисунок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70214" y="5343525"/>
            <a:ext cx="713528" cy="1132209"/>
          </a:xfrm>
          <a:prstGeom prst="rect">
            <a:avLst/>
          </a:prstGeom>
        </p:spPr>
      </p:pic>
      <p:pic>
        <p:nvPicPr>
          <p:cNvPr id="18" name="Рисунок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25310" y="3105184"/>
            <a:ext cx="510457" cy="1200116"/>
          </a:xfrm>
          <a:prstGeom prst="rect">
            <a:avLst/>
          </a:prstGeom>
        </p:spPr>
      </p:pic>
      <p:pic>
        <p:nvPicPr>
          <p:cNvPr id="19" name="Рисунок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66144" y="1909690"/>
            <a:ext cx="634221" cy="1233594"/>
          </a:xfrm>
          <a:prstGeom prst="rect">
            <a:avLst/>
          </a:prstGeom>
        </p:spPr>
      </p:pic>
      <p:pic>
        <p:nvPicPr>
          <p:cNvPr id="20" name="Рисунок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67816" y="1005739"/>
            <a:ext cx="1015622" cy="1172287"/>
          </a:xfrm>
          <a:prstGeom prst="rect">
            <a:avLst/>
          </a:prstGeom>
        </p:spPr>
      </p:pic>
      <p:sp>
        <p:nvSpPr>
          <p:cNvPr id="22" name="Текст 3"/>
          <p:cNvSpPr txBox="1">
            <a:spLocks/>
          </p:cNvSpPr>
          <p:nvPr/>
        </p:nvSpPr>
        <p:spPr>
          <a:xfrm>
            <a:off x="2559686" y="252549"/>
            <a:ext cx="6828154" cy="966651"/>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ky-KG" sz="4400" b="1" i="1" dirty="0">
                <a:solidFill>
                  <a:srgbClr val="C00000"/>
                </a:solidFill>
              </a:rPr>
              <a:t>Чекеге чертип </a:t>
            </a:r>
            <a:r>
              <a:rPr lang="ky-KG" sz="4400" b="1" i="1" dirty="0" smtClean="0">
                <a:solidFill>
                  <a:srgbClr val="C00000"/>
                </a:solidFill>
              </a:rPr>
              <a:t>туруп.</a:t>
            </a:r>
            <a:endParaRPr lang="ru-RU" sz="4400" b="1" i="1" dirty="0">
              <a:solidFill>
                <a:srgbClr val="C00000"/>
              </a:solidFill>
            </a:endParaRPr>
          </a:p>
        </p:txBody>
      </p:sp>
      <p:sp>
        <p:nvSpPr>
          <p:cNvPr id="23" name="Текст 3"/>
          <p:cNvSpPr txBox="1">
            <a:spLocks/>
          </p:cNvSpPr>
          <p:nvPr/>
        </p:nvSpPr>
        <p:spPr>
          <a:xfrm>
            <a:off x="2559686" y="3838542"/>
            <a:ext cx="7255943" cy="2629113"/>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ru-RU" sz="4000" b="1" dirty="0" err="1">
                <a:solidFill>
                  <a:srgbClr val="002060"/>
                </a:solidFill>
              </a:rPr>
              <a:t>Тандап</a:t>
            </a:r>
            <a:r>
              <a:rPr lang="ru-RU" sz="4000" b="1" dirty="0">
                <a:solidFill>
                  <a:srgbClr val="002060"/>
                </a:solidFill>
              </a:rPr>
              <a:t>, </a:t>
            </a:r>
            <a:r>
              <a:rPr lang="ru-RU" sz="4000" b="1" dirty="0" err="1" smtClean="0">
                <a:solidFill>
                  <a:srgbClr val="002060"/>
                </a:solidFill>
              </a:rPr>
              <a:t>эң</a:t>
            </a:r>
            <a:r>
              <a:rPr lang="ru-RU" sz="4000" b="1" dirty="0" smtClean="0">
                <a:solidFill>
                  <a:srgbClr val="002060"/>
                </a:solidFill>
              </a:rPr>
              <a:t> </a:t>
            </a:r>
            <a:r>
              <a:rPr lang="ru-RU" sz="4000" b="1" dirty="0" err="1" smtClean="0">
                <a:solidFill>
                  <a:srgbClr val="002060"/>
                </a:solidFill>
              </a:rPr>
              <a:t>мыктысын</a:t>
            </a:r>
            <a:r>
              <a:rPr lang="ru-RU" sz="4000" b="1" dirty="0" smtClean="0">
                <a:solidFill>
                  <a:srgbClr val="002060"/>
                </a:solidFill>
              </a:rPr>
              <a:t> </a:t>
            </a:r>
            <a:r>
              <a:rPr lang="ru-RU" sz="4000" b="1" dirty="0" err="1" smtClean="0">
                <a:solidFill>
                  <a:srgbClr val="002060"/>
                </a:solidFill>
              </a:rPr>
              <a:t>ылгоо</a:t>
            </a:r>
            <a:r>
              <a:rPr lang="ru-RU" sz="4000" b="1" dirty="0" smtClean="0">
                <a:solidFill>
                  <a:srgbClr val="002060"/>
                </a:solidFill>
              </a:rPr>
              <a:t>.</a:t>
            </a:r>
          </a:p>
          <a:p>
            <a:r>
              <a:rPr lang="ky-KG" sz="4000" b="1" dirty="0" smtClean="0">
                <a:solidFill>
                  <a:srgbClr val="002060"/>
                </a:solidFill>
              </a:rPr>
              <a:t>М:-Сен чекесине чертип туруп,кыздардын эң мыктысын тандап алам дечү элең</a:t>
            </a:r>
            <a:r>
              <a:rPr lang="en-US" sz="4000" b="1" dirty="0" smtClean="0">
                <a:solidFill>
                  <a:srgbClr val="002060"/>
                </a:solidFill>
              </a:rPr>
              <a:t>,</a:t>
            </a:r>
            <a:r>
              <a:rPr lang="ky-KG" sz="4000" b="1" dirty="0" smtClean="0">
                <a:solidFill>
                  <a:srgbClr val="002060"/>
                </a:solidFill>
              </a:rPr>
              <a:t> ошенттиңби? </a:t>
            </a:r>
            <a:endParaRPr lang="ru-RU" sz="4000" b="1" dirty="0">
              <a:solidFill>
                <a:srgbClr val="002060"/>
              </a:solidFill>
            </a:endParaRPr>
          </a:p>
        </p:txBody>
      </p:sp>
      <p:pic>
        <p:nvPicPr>
          <p:cNvPr id="4" name="Рисунок 3"/>
          <p:cNvPicPr>
            <a:picLocks noChangeAspect="1"/>
          </p:cNvPicPr>
          <p:nvPr/>
        </p:nvPicPr>
        <p:blipFill>
          <a:blip r:embed="rId17"/>
          <a:stretch>
            <a:fillRect/>
          </a:stretch>
        </p:blipFill>
        <p:spPr>
          <a:xfrm>
            <a:off x="3014617" y="1384555"/>
            <a:ext cx="5734748" cy="2309782"/>
          </a:xfrm>
          <a:prstGeom prst="rect">
            <a:avLst/>
          </a:prstGeom>
        </p:spPr>
      </p:pic>
    </p:spTree>
    <p:extLst>
      <p:ext uri="{BB962C8B-B14F-4D97-AF65-F5344CB8AC3E}">
        <p14:creationId xmlns:p14="http://schemas.microsoft.com/office/powerpoint/2010/main" val="189375482"/>
      </p:ext>
    </p:extLst>
  </p:cSld>
  <p:clrMapOvr>
    <a:masterClrMapping/>
  </p:clrMapOvr>
  <p:transition spd="slow" advTm="4064">
    <p:fade/>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100"/>
                                  </p:stCondLst>
                                  <p:childTnLst>
                                    <p:set>
                                      <p:cBhvr override="childStyle">
                                        <p:cTn id="6" dur="indefinite"/>
                                        <p:tgtEl>
                                          <p:spTgt spid="22">
                                            <p:txEl>
                                              <p:pRg st="0" end="0"/>
                                            </p:txEl>
                                          </p:spTgt>
                                        </p:tgtEl>
                                        <p:attrNameLst>
                                          <p:attrName>style.color</p:attrName>
                                        </p:attrNameLst>
                                      </p:cBhvr>
                                      <p:to>
                                        <p:clrVal>
                                          <a:srgbClr val="FF0000"/>
                                        </p:clrVal>
                                      </p:to>
                                    </p:se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7" presetID="7" presetClass="emph" presetSubtype="1" nodeType="withEffect">
                                  <p:stCondLst>
                                    <p:cond delay="100"/>
                                  </p:stCondLst>
                                  <p:childTnLst>
                                    <p:set>
                                      <p:cBhvr>
                                        <p:cTn id="8" dur="indefinite"/>
                                        <p:tgtEl>
                                          <p:spTgt spid="22"/>
                                        </p:tgtEl>
                                        <p:attrNameLst>
                                          <p:attrName>stroke.color</p:attrName>
                                        </p:attrNameLst>
                                      </p:cBhvr>
                                      <p:to>
                                        <p:clrVal>
                                          <a:srgbClr val="F02E2E"/>
                                        </p:clrVal>
                                      </p:to>
                                    </p:set>
                                    <p:set>
                                      <p:cBhvr>
                                        <p:cTn id="9" dur="indefinite"/>
                                        <p:tgtEl>
                                          <p:spTgt spid="22"/>
                                        </p:tgtEl>
                                        <p:attrNameLst>
                                          <p:attrName>stroke.on</p:attrName>
                                        </p:attrNameLst>
                                      </p:cBhvr>
                                      <p:to>
                                        <p:strVal val="true"/>
                                      </p:to>
                                    </p:set>
                                  </p:childTnLst>
                                </p:cTn>
                              </p:par>
                            </p:childTnLst>
                          </p:cTn>
                        </p:par>
                      </p:childTnLst>
                    </p:cTn>
                  </p:par>
                </p:childTnLst>
              </p:cTn>
              <p:nextCondLst>
                <p:cond evt="onClick" delay="0">
                  <p:tgtEl>
                    <p:spTgt spid="22"/>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3" presetClass="emph" presetSubtype="1" grpId="0" nodeType="clickEffect">
                                  <p:stCondLst>
                                    <p:cond delay="100"/>
                                  </p:stCondLst>
                                  <p:childTnLst>
                                    <p:set>
                                      <p:cBhvr override="childStyle">
                                        <p:cTn id="14" dur="indefinite"/>
                                        <p:tgtEl>
                                          <p:spTgt spid="23">
                                            <p:txEl>
                                              <p:pRg st="0" end="0"/>
                                            </p:txEl>
                                          </p:spTgt>
                                        </p:tgtEl>
                                        <p:attrNameLst>
                                          <p:attrName>style.color</p:attrName>
                                        </p:attrNameLst>
                                      </p:cBhvr>
                                      <p:to>
                                        <p:clrVal>
                                          <a:srgbClr val="FF0000"/>
                                        </p:clrVal>
                                      </p:to>
                                    </p:set>
                                  </p:childTnLst>
                                  <p:subTnLst>
                                    <p:audio>
                                      <p:cMediaNode>
                                        <p:cTn display="0" masterRel="sameClick">
                                          <p:stCondLst>
                                            <p:cond evt="begin" delay="0">
                                              <p:tn val="13"/>
                                            </p:cond>
                                          </p:stCondLst>
                                          <p:endCondLst>
                                            <p:cond evt="onStopAudio" delay="0">
                                              <p:tgtEl>
                                                <p:sldTgt/>
                                              </p:tgtEl>
                                            </p:cond>
                                          </p:endCondLst>
                                        </p:cTn>
                                        <p:tgtEl>
                                          <p:sndTgt r:embed="rId2" name="voltage.wav"/>
                                        </p:tgtEl>
                                      </p:cMediaNode>
                                    </p:audio>
                                  </p:subTnLst>
                                </p:cTn>
                              </p:par>
                            </p:childTnLst>
                          </p:cTn>
                        </p:par>
                      </p:childTnLst>
                    </p:cTn>
                  </p:par>
                  <p:par>
                    <p:cTn id="15" fill="hold">
                      <p:stCondLst>
                        <p:cond delay="indefinite"/>
                      </p:stCondLst>
                      <p:childTnLst>
                        <p:par>
                          <p:cTn id="16" fill="hold">
                            <p:stCondLst>
                              <p:cond delay="0"/>
                            </p:stCondLst>
                            <p:childTnLst>
                              <p:par>
                                <p:cTn id="17" presetID="3" presetClass="emph" presetSubtype="1" grpId="0" nodeType="clickEffect">
                                  <p:stCondLst>
                                    <p:cond delay="100"/>
                                  </p:stCondLst>
                                  <p:childTnLst>
                                    <p:set>
                                      <p:cBhvr override="childStyle">
                                        <p:cTn id="18" dur="indefinite"/>
                                        <p:tgtEl>
                                          <p:spTgt spid="23">
                                            <p:txEl>
                                              <p:pRg st="1" end="1"/>
                                            </p:txEl>
                                          </p:spTgt>
                                        </p:tgtEl>
                                        <p:attrNameLst>
                                          <p:attrName>style.color</p:attrName>
                                        </p:attrNameLst>
                                      </p:cBhvr>
                                      <p:to>
                                        <p:clrVal>
                                          <a:srgbClr val="FF0000"/>
                                        </p:clrVal>
                                      </p:to>
                                    </p:se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par>
                                <p:cTn id="19" presetID="7" presetClass="emph" presetSubtype="1" nodeType="withEffect">
                                  <p:stCondLst>
                                    <p:cond delay="100"/>
                                  </p:stCondLst>
                                  <p:childTnLst>
                                    <p:set>
                                      <p:cBhvr>
                                        <p:cTn id="20" dur="indefinite"/>
                                        <p:tgtEl>
                                          <p:spTgt spid="23"/>
                                        </p:tgtEl>
                                        <p:attrNameLst>
                                          <p:attrName>stroke.color</p:attrName>
                                        </p:attrNameLst>
                                      </p:cBhvr>
                                      <p:to>
                                        <p:clrVal>
                                          <a:srgbClr val="F02E2E"/>
                                        </p:clrVal>
                                      </p:to>
                                    </p:set>
                                    <p:set>
                                      <p:cBhvr>
                                        <p:cTn id="21" dur="indefinite"/>
                                        <p:tgtEl>
                                          <p:spTgt spid="23"/>
                                        </p:tgtEl>
                                        <p:attrNameLst>
                                          <p:attrName>stroke.on</p:attrName>
                                        </p:attrNameLst>
                                      </p:cBhvr>
                                      <p:to>
                                        <p:strVal val="true"/>
                                      </p:to>
                                    </p:set>
                                  </p:childTnLst>
                                </p:cTn>
                              </p:par>
                            </p:childTnLst>
                          </p:cTn>
                        </p:par>
                      </p:childTnLst>
                    </p:cTn>
                  </p:par>
                </p:childTnLst>
              </p:cTn>
              <p:nextCondLst>
                <p:cond evt="onClick" delay="0">
                  <p:tgtEl>
                    <p:spTgt spid="23"/>
                  </p:tgtEl>
                </p:cond>
              </p:nextCondLst>
            </p:seq>
          </p:childTnLst>
        </p:cTn>
      </p:par>
    </p:tnLst>
    <p:bldLst>
      <p:bldP spid="22" grpId="0" build="p"/>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263" y="1227550"/>
            <a:ext cx="707792" cy="922751"/>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096" y="5812016"/>
            <a:ext cx="1432370" cy="678819"/>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250" y="30658"/>
            <a:ext cx="875714" cy="881925"/>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3057">
            <a:off x="9661229" y="2810823"/>
            <a:ext cx="1166561" cy="1666515"/>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0640" y="364212"/>
            <a:ext cx="862688" cy="592379"/>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1102" y="4589600"/>
            <a:ext cx="478603" cy="455445"/>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7404" y="1757819"/>
            <a:ext cx="809625" cy="1181100"/>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4022" y="893648"/>
            <a:ext cx="974580" cy="1237460"/>
          </a:xfrm>
          <a:prstGeom prst="rect">
            <a:avLst/>
          </a:prstGeom>
        </p:spPr>
      </p:pic>
      <p:pic>
        <p:nvPicPr>
          <p:cNvPr id="15" name="Рисунок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67634" y="158636"/>
            <a:ext cx="652116" cy="735012"/>
          </a:xfrm>
          <a:prstGeom prst="rect">
            <a:avLst/>
          </a:prstGeom>
        </p:spPr>
      </p:pic>
      <p:pic>
        <p:nvPicPr>
          <p:cNvPr id="17" name="Рисунок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1192" y="5771342"/>
            <a:ext cx="1453058" cy="760165"/>
          </a:xfrm>
          <a:prstGeom prst="rect">
            <a:avLst/>
          </a:prstGeom>
        </p:spPr>
      </p:pic>
      <p:pic>
        <p:nvPicPr>
          <p:cNvPr id="18" name="Рисунок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00126" y="158636"/>
            <a:ext cx="339364" cy="698400"/>
          </a:xfrm>
          <a:prstGeom prst="rect">
            <a:avLst/>
          </a:prstGeom>
        </p:spPr>
      </p:pic>
      <p:sp>
        <p:nvSpPr>
          <p:cNvPr id="21" name="Прямоугольник 20">
            <a:hlinkClick r:id="" action="ppaction://hlinkshowjump?jump=nextslide">
              <a:snd r:embed="rId13" name="chimes.wav"/>
            </a:hlinkClick>
          </p:cNvPr>
          <p:cNvSpPr/>
          <p:nvPr/>
        </p:nvSpPr>
        <p:spPr>
          <a:xfrm>
            <a:off x="3337844" y="364213"/>
            <a:ext cx="6017753" cy="863338"/>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4400" b="1" i="1" dirty="0">
                <a:solidFill>
                  <a:srgbClr val="C00000"/>
                </a:solidFill>
                <a:latin typeface="Segoe UI Light" panose="020B0502040204020203" pitchFamily="34" charset="0"/>
                <a:cs typeface="Segoe UI Light" panose="020B0502040204020203" pitchFamily="34" charset="0"/>
              </a:rPr>
              <a:t>Т</a:t>
            </a:r>
            <a:r>
              <a:rPr lang="ru-RU" sz="4400" b="1" i="1" dirty="0" smtClean="0">
                <a:solidFill>
                  <a:srgbClr val="C00000"/>
                </a:solidFill>
                <a:latin typeface="Segoe UI Light" panose="020B0502040204020203" pitchFamily="34" charset="0"/>
                <a:cs typeface="Segoe UI Light" panose="020B0502040204020203" pitchFamily="34" charset="0"/>
              </a:rPr>
              <a:t>или </a:t>
            </a:r>
            <a:r>
              <a:rPr lang="ru-RU" sz="4400" b="1" i="1" dirty="0" err="1" smtClean="0">
                <a:solidFill>
                  <a:srgbClr val="C00000"/>
                </a:solidFill>
                <a:latin typeface="Segoe UI Light" panose="020B0502040204020203" pitchFamily="34" charset="0"/>
                <a:cs typeface="Segoe UI Light" panose="020B0502040204020203" pitchFamily="34" charset="0"/>
              </a:rPr>
              <a:t>буудай</a:t>
            </a:r>
            <a:r>
              <a:rPr lang="ru-RU" sz="4400" b="1" i="1" dirty="0" smtClean="0">
                <a:solidFill>
                  <a:srgbClr val="C00000"/>
                </a:solidFill>
                <a:latin typeface="Segoe UI Light" panose="020B0502040204020203" pitchFamily="34" charset="0"/>
                <a:cs typeface="Segoe UI Light" panose="020B0502040204020203" pitchFamily="34" charset="0"/>
              </a:rPr>
              <a:t> </a:t>
            </a:r>
            <a:r>
              <a:rPr lang="ru-RU" sz="4400" b="1" i="1" dirty="0" err="1" smtClean="0">
                <a:solidFill>
                  <a:srgbClr val="C00000"/>
                </a:solidFill>
                <a:latin typeface="Segoe UI Light" panose="020B0502040204020203" pitchFamily="34" charset="0"/>
                <a:cs typeface="Segoe UI Light" panose="020B0502040204020203" pitchFamily="34" charset="0"/>
              </a:rPr>
              <a:t>кууруу</a:t>
            </a:r>
            <a:r>
              <a:rPr lang="ru-RU" sz="4400" b="1" i="1" dirty="0" smtClean="0">
                <a:solidFill>
                  <a:srgbClr val="C00000"/>
                </a:solidFill>
                <a:latin typeface="Segoe UI Light" panose="020B0502040204020203" pitchFamily="34" charset="0"/>
                <a:cs typeface="Segoe UI Light" panose="020B0502040204020203" pitchFamily="34" charset="0"/>
              </a:rPr>
              <a:t>.</a:t>
            </a:r>
            <a:endParaRPr lang="ru-RU" sz="4400" b="1" i="1" dirty="0">
              <a:solidFill>
                <a:srgbClr val="C00000"/>
              </a:solidFill>
              <a:latin typeface="Segoe UI Light" panose="020B0502040204020203" pitchFamily="34" charset="0"/>
              <a:cs typeface="Segoe UI Light" panose="020B0502040204020203" pitchFamily="34" charset="0"/>
            </a:endParaRPr>
          </a:p>
        </p:txBody>
      </p:sp>
      <p:pic>
        <p:nvPicPr>
          <p:cNvPr id="24" name="Рисунок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94431" y="4466075"/>
            <a:ext cx="1574863" cy="2004900"/>
          </a:xfrm>
          <a:prstGeom prst="rect">
            <a:avLst/>
          </a:prstGeom>
        </p:spPr>
      </p:pic>
      <p:pic>
        <p:nvPicPr>
          <p:cNvPr id="16" name="Рисунок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58927" y="5108122"/>
            <a:ext cx="762178" cy="1382712"/>
          </a:xfrm>
          <a:prstGeom prst="rect">
            <a:avLst/>
          </a:prstGeom>
        </p:spPr>
      </p:pic>
      <p:sp>
        <p:nvSpPr>
          <p:cNvPr id="4" name="Заголовок 3"/>
          <p:cNvSpPr>
            <a:spLocks noGrp="1"/>
          </p:cNvSpPr>
          <p:nvPr>
            <p:ph type="ctrTitle"/>
          </p:nvPr>
        </p:nvSpPr>
        <p:spPr>
          <a:xfrm>
            <a:off x="2508069" y="4085174"/>
            <a:ext cx="7774146" cy="1926505"/>
          </a:xfrm>
        </p:spPr>
        <p:txBody>
          <a:bodyPr/>
          <a:lstStyle/>
          <a:p>
            <a:r>
              <a:rPr lang="ky-KG" sz="2800" dirty="0" smtClean="0">
                <a:solidFill>
                  <a:srgbClr val="002060"/>
                </a:solidFill>
              </a:rPr>
              <a:t>Такылдап,бат-бат,так сүйлөгөн адам.</a:t>
            </a:r>
            <a:r>
              <a:rPr lang="ky-KG" sz="4000" dirty="0" smtClean="0">
                <a:solidFill>
                  <a:srgbClr val="002060"/>
                </a:solidFill>
              </a:rPr>
              <a:t/>
            </a:r>
            <a:br>
              <a:rPr lang="ky-KG" sz="4000" dirty="0" smtClean="0">
                <a:solidFill>
                  <a:srgbClr val="002060"/>
                </a:solidFill>
              </a:rPr>
            </a:br>
            <a:r>
              <a:rPr lang="ky-KG" sz="2800" dirty="0" smtClean="0">
                <a:solidFill>
                  <a:srgbClr val="002060"/>
                </a:solidFill>
              </a:rPr>
              <a:t>М:Уулунун тили буудай кууруп,сайрап турган кези.</a:t>
            </a:r>
            <a:r>
              <a:rPr lang="ky-KG" sz="4000" dirty="0" smtClean="0">
                <a:solidFill>
                  <a:srgbClr val="002060"/>
                </a:solidFill>
              </a:rPr>
              <a:t/>
            </a:r>
            <a:br>
              <a:rPr lang="ky-KG" sz="4000" dirty="0" smtClean="0">
                <a:solidFill>
                  <a:srgbClr val="002060"/>
                </a:solidFill>
              </a:rPr>
            </a:br>
            <a:endParaRPr lang="ru-RU" sz="4000" dirty="0">
              <a:solidFill>
                <a:srgbClr val="002060"/>
              </a:solidFill>
            </a:endParaRPr>
          </a:p>
        </p:txBody>
      </p:sp>
      <p:pic>
        <p:nvPicPr>
          <p:cNvPr id="5" name="Рисунок 4"/>
          <p:cNvPicPr>
            <a:picLocks noChangeAspect="1"/>
          </p:cNvPicPr>
          <p:nvPr/>
        </p:nvPicPr>
        <p:blipFill>
          <a:blip r:embed="rId16"/>
          <a:stretch>
            <a:fillRect/>
          </a:stretch>
        </p:blipFill>
        <p:spPr>
          <a:xfrm>
            <a:off x="3337844" y="1561106"/>
            <a:ext cx="5155160" cy="2460991"/>
          </a:xfrm>
          <a:prstGeom prst="rect">
            <a:avLst/>
          </a:prstGeom>
        </p:spPr>
      </p:pic>
    </p:spTree>
    <p:extLst>
      <p:ext uri="{BB962C8B-B14F-4D97-AF65-F5344CB8AC3E}">
        <p14:creationId xmlns:p14="http://schemas.microsoft.com/office/powerpoint/2010/main" val="2962517136"/>
      </p:ext>
    </p:extLst>
  </p:cSld>
  <p:clrMapOvr>
    <a:masterClrMapping/>
  </p:clrMapOvr>
  <p:transition spd="slow" advTm="5832">
    <p:fad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1"/>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21"/>
                                        </p:tgtEl>
                                        <p:attrNameLst>
                                          <p:attrName>fillcolor</p:attrName>
                                        </p:attrNameLst>
                                      </p:cBhvr>
                                      <p:to>
                                        <p:clrVal>
                                          <a:srgbClr val="B9D07E"/>
                                        </p:clrVal>
                                      </p:to>
                                    </p:set>
                                    <p:set>
                                      <p:cBhvr>
                                        <p:cTn id="9" dur="indefinite"/>
                                        <p:tgtEl>
                                          <p:spTgt spid="21"/>
                                        </p:tgtEl>
                                        <p:attrNameLst>
                                          <p:attrName>fill.type</p:attrName>
                                        </p:attrNameLst>
                                      </p:cBhvr>
                                      <p:to>
                                        <p:strVal val="solid"/>
                                      </p:to>
                                    </p:set>
                                    <p:set>
                                      <p:cBhvr>
                                        <p:cTn id="10" dur="indefinite"/>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111" y="901700"/>
            <a:ext cx="1071394" cy="123666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096" y="5812016"/>
            <a:ext cx="1432370" cy="678819"/>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4250" y="30658"/>
            <a:ext cx="875714" cy="881925"/>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0640" y="364212"/>
            <a:ext cx="862688" cy="592379"/>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210" y="4405233"/>
            <a:ext cx="478603" cy="455445"/>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7634" y="158636"/>
            <a:ext cx="652116" cy="735012"/>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00126" y="158636"/>
            <a:ext cx="339364" cy="698400"/>
          </a:xfrm>
          <a:prstGeom prst="rect">
            <a:avLst/>
          </a:prstGeom>
        </p:spPr>
      </p:pic>
      <p:pic>
        <p:nvPicPr>
          <p:cNvPr id="14" name="Рисунок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02495" y="3052885"/>
            <a:ext cx="989802" cy="1414003"/>
          </a:xfrm>
          <a:prstGeom prst="rect">
            <a:avLst/>
          </a:prstGeom>
        </p:spPr>
      </p:pic>
      <p:pic>
        <p:nvPicPr>
          <p:cNvPr id="15" name="Рисунок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78743" y="1945462"/>
            <a:ext cx="883818" cy="1236016"/>
          </a:xfrm>
          <a:prstGeom prst="rect">
            <a:avLst/>
          </a:prstGeom>
        </p:spPr>
      </p:pic>
      <p:pic>
        <p:nvPicPr>
          <p:cNvPr id="16" name="Рисунок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52713" y="4474791"/>
            <a:ext cx="1574863" cy="2004900"/>
          </a:xfrm>
          <a:prstGeom prst="rect">
            <a:avLst/>
          </a:prstGeom>
        </p:spPr>
      </p:pic>
      <p:pic>
        <p:nvPicPr>
          <p:cNvPr id="17" name="Рисунок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11605" y="1021967"/>
            <a:ext cx="787174" cy="1132624"/>
          </a:xfrm>
          <a:prstGeom prst="rect">
            <a:avLst/>
          </a:prstGeom>
        </p:spPr>
      </p:pic>
      <p:pic>
        <p:nvPicPr>
          <p:cNvPr id="18" name="Рисунок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8724" y="3314457"/>
            <a:ext cx="1053317" cy="1185734"/>
          </a:xfrm>
          <a:prstGeom prst="rect">
            <a:avLst/>
          </a:prstGeom>
        </p:spPr>
      </p:pic>
      <p:pic>
        <p:nvPicPr>
          <p:cNvPr id="19" name="Рисунок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059559" y="5019404"/>
            <a:ext cx="876502" cy="1444790"/>
          </a:xfrm>
          <a:prstGeom prst="rect">
            <a:avLst/>
          </a:prstGeom>
        </p:spPr>
      </p:pic>
      <p:sp>
        <p:nvSpPr>
          <p:cNvPr id="22" name="Прямоугольник 21">
            <a:hlinkClick r:id="" action="ppaction://hlinkshowjump?jump=nextslide">
              <a:snd r:embed="rId16" name="chimes.wav"/>
            </a:hlinkClick>
          </p:cNvPr>
          <p:cNvSpPr/>
          <p:nvPr/>
        </p:nvSpPr>
        <p:spPr>
          <a:xfrm>
            <a:off x="3253933" y="158637"/>
            <a:ext cx="5399475" cy="735012"/>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4000" b="1" i="1" dirty="0" smtClean="0">
                <a:solidFill>
                  <a:srgbClr val="C00000"/>
                </a:solidFill>
                <a:latin typeface="Segoe UI Light" panose="020B0502040204020203" pitchFamily="34" charset="0"/>
                <a:cs typeface="Segoe UI Light" panose="020B0502040204020203" pitchFamily="34" charset="0"/>
              </a:rPr>
              <a:t>Төбө чачы тик туруу.</a:t>
            </a:r>
            <a:endParaRPr lang="ru-RU" sz="4000" b="1" i="1" dirty="0">
              <a:solidFill>
                <a:srgbClr val="C00000"/>
              </a:solidFill>
              <a:latin typeface="Segoe UI Light" panose="020B0502040204020203" pitchFamily="34" charset="0"/>
              <a:cs typeface="Segoe UI Light" panose="020B0502040204020203" pitchFamily="34" charset="0"/>
            </a:endParaRPr>
          </a:p>
        </p:txBody>
      </p:sp>
      <p:sp>
        <p:nvSpPr>
          <p:cNvPr id="26" name="Текст 3"/>
          <p:cNvSpPr txBox="1">
            <a:spLocks/>
          </p:cNvSpPr>
          <p:nvPr/>
        </p:nvSpPr>
        <p:spPr>
          <a:xfrm>
            <a:off x="2151018" y="4466888"/>
            <a:ext cx="7710854" cy="1680874"/>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ky-KG" sz="2800" b="1" dirty="0" smtClean="0">
                <a:solidFill>
                  <a:srgbClr val="002060"/>
                </a:solidFill>
              </a:rPr>
              <a:t>Адамдын абдан эси чыгып,үрөйү учуп,коркуп турган учур.</a:t>
            </a:r>
          </a:p>
          <a:p>
            <a:r>
              <a:rPr lang="ky-KG" sz="2800" b="1" dirty="0">
                <a:solidFill>
                  <a:srgbClr val="002060"/>
                </a:solidFill>
              </a:rPr>
              <a:t>М</a:t>
            </a:r>
            <a:r>
              <a:rPr lang="ky-KG" sz="2800" b="1" dirty="0" smtClean="0">
                <a:solidFill>
                  <a:srgbClr val="002060"/>
                </a:solidFill>
              </a:rPr>
              <a:t>:Анархандын төбө чачы тик туруп,бүткөн бою дүркүрөй баштады.</a:t>
            </a:r>
            <a:endParaRPr lang="ru-RU" sz="2800" b="1" dirty="0">
              <a:solidFill>
                <a:srgbClr val="002060"/>
              </a:solidFill>
            </a:endParaRPr>
          </a:p>
        </p:txBody>
      </p:sp>
      <p:pic>
        <p:nvPicPr>
          <p:cNvPr id="1026" name="Picture 2" descr="https://avatars.mds.yandex.net/get-zen_doc/100325/pub_5af9532e482677990692d2f6_5afac8b29d5cb3468e306b5b/scale_12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1018" y="1130180"/>
            <a:ext cx="7416616" cy="302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4878"/>
      </p:ext>
    </p:extLst>
  </p:cSld>
  <p:clrMapOvr>
    <a:masterClrMapping/>
  </p:clrMapOvr>
  <p:transition spd="slow" advTm="4129">
    <p:fade/>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2"/>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22"/>
                                        </p:tgtEl>
                                        <p:attrNameLst>
                                          <p:attrName>fillcolor</p:attrName>
                                        </p:attrNameLst>
                                      </p:cBhvr>
                                      <p:to>
                                        <p:clrVal>
                                          <a:srgbClr val="B9D07E"/>
                                        </p:clrVal>
                                      </p:to>
                                    </p:set>
                                    <p:set>
                                      <p:cBhvr>
                                        <p:cTn id="9" dur="indefinite"/>
                                        <p:tgtEl>
                                          <p:spTgt spid="22"/>
                                        </p:tgtEl>
                                        <p:attrNameLst>
                                          <p:attrName>fill.type</p:attrName>
                                        </p:attrNameLst>
                                      </p:cBhvr>
                                      <p:to>
                                        <p:strVal val="solid"/>
                                      </p:to>
                                    </p:set>
                                    <p:set>
                                      <p:cBhvr>
                                        <p:cTn id="10" dur="indefinite"/>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100"/>
                                  </p:stCondLst>
                                  <p:childTnLst>
                                    <p:set>
                                      <p:cBhvr override="childStyle">
                                        <p:cTn id="15" dur="indefinite"/>
                                        <p:tgtEl>
                                          <p:spTgt spid="26">
                                            <p:txEl>
                                              <p:pRg st="0" end="0"/>
                                            </p:txEl>
                                          </p:spTgt>
                                        </p:tgtEl>
                                        <p:attrNameLst>
                                          <p:attrName>style.color</p:attrName>
                                        </p:attrNameLst>
                                      </p:cBhvr>
                                      <p:to>
                                        <p:clrVal>
                                          <a:srgbClr val="FF0000"/>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mph" presetSubtype="1" grpId="0" nodeType="clickEffect">
                                  <p:stCondLst>
                                    <p:cond delay="100"/>
                                  </p:stCondLst>
                                  <p:childTnLst>
                                    <p:set>
                                      <p:cBhvr override="childStyle">
                                        <p:cTn id="19" dur="indefinite"/>
                                        <p:tgtEl>
                                          <p:spTgt spid="26">
                                            <p:txEl>
                                              <p:pRg st="1" end="1"/>
                                            </p:txEl>
                                          </p:spTgt>
                                        </p:tgtEl>
                                        <p:attrNameLst>
                                          <p:attrName>style.color</p:attrName>
                                        </p:attrNameLst>
                                      </p:cBhvr>
                                      <p:to>
                                        <p:clrVal>
                                          <a:srgbClr val="FF0000"/>
                                        </p:clrVal>
                                      </p:to>
                                    </p:set>
                                  </p:childTnLst>
                                  <p:subTnLst>
                                    <p:audio>
                                      <p:cMediaNode>
                                        <p:cTn display="0" masterRel="sameClick">
                                          <p:stCondLst>
                                            <p:cond evt="begin" delay="0">
                                              <p:tn val="18"/>
                                            </p:cond>
                                          </p:stCondLst>
                                          <p:endCondLst>
                                            <p:cond evt="onStopAudio" delay="0">
                                              <p:tgtEl>
                                                <p:sldTgt/>
                                              </p:tgtEl>
                                            </p:cond>
                                          </p:endCondLst>
                                        </p:cTn>
                                        <p:tgtEl>
                                          <p:sndTgt r:embed="rId2" name="voltage.wav"/>
                                        </p:tgtEl>
                                      </p:cMediaNode>
                                    </p:audio>
                                  </p:subTnLst>
                                </p:cTn>
                              </p:par>
                              <p:par>
                                <p:cTn id="20" presetID="7" presetClass="emph" presetSubtype="1" nodeType="withEffect">
                                  <p:stCondLst>
                                    <p:cond delay="100"/>
                                  </p:stCondLst>
                                  <p:childTnLst>
                                    <p:set>
                                      <p:cBhvr>
                                        <p:cTn id="21" dur="indefinite"/>
                                        <p:tgtEl>
                                          <p:spTgt spid="26"/>
                                        </p:tgtEl>
                                        <p:attrNameLst>
                                          <p:attrName>stroke.color</p:attrName>
                                        </p:attrNameLst>
                                      </p:cBhvr>
                                      <p:to>
                                        <p:clrVal>
                                          <a:srgbClr val="F02E2E"/>
                                        </p:clrVal>
                                      </p:to>
                                    </p:set>
                                    <p:set>
                                      <p:cBhvr>
                                        <p:cTn id="22" dur="indefinite"/>
                                        <p:tgtEl>
                                          <p:spTgt spid="26"/>
                                        </p:tgtEl>
                                        <p:attrNameLst>
                                          <p:attrName>stroke.on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2" grpId="0" animBg="1"/>
      <p:bldP spid="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rgbClr val="FF0000"/>
          </a:bgClr>
        </a:pattFill>
        <a:effectLst/>
      </p:bgPr>
    </p:bg>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1872343" y="165464"/>
            <a:ext cx="8215874" cy="1001486"/>
          </a:xfrm>
        </p:spPr>
        <p:txBody>
          <a:bodyPr/>
          <a:lstStyle/>
          <a:p>
            <a:r>
              <a:rPr lang="ky-KG" sz="4400" b="1" i="1" dirty="0">
                <a:solidFill>
                  <a:srgbClr val="C00000"/>
                </a:solidFill>
              </a:rPr>
              <a:t>Өз киндигин өзү </a:t>
            </a:r>
            <a:r>
              <a:rPr lang="ky-KG" sz="4400" b="1" i="1" dirty="0" smtClean="0">
                <a:solidFill>
                  <a:srgbClr val="C00000"/>
                </a:solidFill>
              </a:rPr>
              <a:t>кесүү.</a:t>
            </a:r>
            <a:endParaRPr lang="ru-RU" sz="4400" b="1" i="1" dirty="0">
              <a:solidFill>
                <a:srgbClr val="C00000"/>
              </a:solidFill>
            </a:endParaRPr>
          </a:p>
        </p:txBody>
      </p:sp>
      <p:sp>
        <p:nvSpPr>
          <p:cNvPr id="4" name="Текст 3"/>
          <p:cNvSpPr>
            <a:spLocks noGrp="1"/>
          </p:cNvSpPr>
          <p:nvPr>
            <p:ph type="body" sz="quarter" idx="14"/>
          </p:nvPr>
        </p:nvSpPr>
        <p:spPr>
          <a:xfrm>
            <a:off x="1872343" y="3849189"/>
            <a:ext cx="8215874" cy="2499359"/>
          </a:xfrm>
        </p:spPr>
        <p:txBody>
          <a:bodyPr/>
          <a:lstStyle/>
          <a:p>
            <a:r>
              <a:rPr lang="ky-KG" sz="2800" b="1" dirty="0" smtClean="0">
                <a:solidFill>
                  <a:srgbClr val="002060"/>
                </a:solidFill>
              </a:rPr>
              <a:t>Башкалардан жардам албай,колдоо көрбөй,ар кандай ишти өз күчү менен бүтүргөн киши.</a:t>
            </a:r>
          </a:p>
          <a:p>
            <a:r>
              <a:rPr lang="ky-KG" sz="2800" b="1" dirty="0" smtClean="0">
                <a:solidFill>
                  <a:srgbClr val="002060"/>
                </a:solidFill>
              </a:rPr>
              <a:t>М:Турмуш муну эркелеткен жок,кыйналып жүрүп үй курду, өз киндигин өзү кести.</a:t>
            </a:r>
          </a:p>
          <a:p>
            <a:endParaRPr lang="ru-RU" sz="3200" b="1" dirty="0">
              <a:solidFill>
                <a:srgbClr val="002060"/>
              </a:solidFill>
            </a:endParaRPr>
          </a:p>
        </p:txBody>
      </p:sp>
      <p:pic>
        <p:nvPicPr>
          <p:cNvPr id="7" name="Рисунок 6"/>
          <p:cNvPicPr>
            <a:picLocks noChangeAspect="1"/>
          </p:cNvPicPr>
          <p:nvPr/>
        </p:nvPicPr>
        <p:blipFill>
          <a:blip r:embed="rId2"/>
          <a:stretch>
            <a:fillRect/>
          </a:stretch>
        </p:blipFill>
        <p:spPr>
          <a:xfrm>
            <a:off x="2924945" y="1252674"/>
            <a:ext cx="5592038" cy="2361383"/>
          </a:xfrm>
          <a:prstGeom prst="rect">
            <a:avLst/>
          </a:prstGeom>
        </p:spPr>
      </p:pic>
      <p:pic>
        <p:nvPicPr>
          <p:cNvPr id="8" name="Рисунок 7"/>
          <p:cNvPicPr>
            <a:picLocks noChangeAspect="1"/>
          </p:cNvPicPr>
          <p:nvPr/>
        </p:nvPicPr>
        <p:blipFill>
          <a:blip r:embed="rId3"/>
          <a:stretch>
            <a:fillRect/>
          </a:stretch>
        </p:blipFill>
        <p:spPr>
          <a:xfrm>
            <a:off x="2005418" y="920150"/>
            <a:ext cx="786452" cy="1127858"/>
          </a:xfrm>
          <a:prstGeom prst="rect">
            <a:avLst/>
          </a:prstGeom>
        </p:spPr>
      </p:pic>
      <p:pic>
        <p:nvPicPr>
          <p:cNvPr id="9" name="Рисунок 8"/>
          <p:cNvPicPr>
            <a:picLocks noChangeAspect="1"/>
          </p:cNvPicPr>
          <p:nvPr/>
        </p:nvPicPr>
        <p:blipFill>
          <a:blip r:embed="rId3"/>
          <a:stretch>
            <a:fillRect/>
          </a:stretch>
        </p:blipFill>
        <p:spPr>
          <a:xfrm>
            <a:off x="8896548" y="2644588"/>
            <a:ext cx="786452" cy="1127858"/>
          </a:xfrm>
          <a:prstGeom prst="rect">
            <a:avLst/>
          </a:prstGeom>
        </p:spPr>
      </p:pic>
    </p:spTree>
    <p:extLst>
      <p:ext uri="{BB962C8B-B14F-4D97-AF65-F5344CB8AC3E}">
        <p14:creationId xmlns:p14="http://schemas.microsoft.com/office/powerpoint/2010/main" val="3610511142"/>
      </p:ext>
    </p:extLst>
  </p:cSld>
  <p:clrMapOvr>
    <a:masterClrMapping/>
  </p:clrMapOvr>
  <p:transition spd="slow" advTm="4128">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818180" y="278674"/>
            <a:ext cx="6753201" cy="644435"/>
          </a:xfrm>
        </p:spPr>
        <p:txBody>
          <a:bodyPr/>
          <a:lstStyle/>
          <a:p>
            <a:r>
              <a:rPr lang="ky-KG" sz="4000" b="1" i="1" dirty="0" smtClean="0">
                <a:solidFill>
                  <a:srgbClr val="C00000"/>
                </a:solidFill>
              </a:rPr>
              <a:t>Таш боор.</a:t>
            </a:r>
            <a:endParaRPr lang="ru-RU" sz="4000" b="1" i="1" dirty="0">
              <a:solidFill>
                <a:srgbClr val="C00000"/>
              </a:solidFill>
            </a:endParaRPr>
          </a:p>
        </p:txBody>
      </p:sp>
      <p:sp>
        <p:nvSpPr>
          <p:cNvPr id="5" name="Текст 4"/>
          <p:cNvSpPr>
            <a:spLocks noGrp="1"/>
          </p:cNvSpPr>
          <p:nvPr>
            <p:ph type="body" sz="quarter" idx="14"/>
          </p:nvPr>
        </p:nvSpPr>
        <p:spPr>
          <a:xfrm>
            <a:off x="2124891" y="4289619"/>
            <a:ext cx="8924109" cy="2154724"/>
          </a:xfrm>
        </p:spPr>
        <p:txBody>
          <a:bodyPr/>
          <a:lstStyle/>
          <a:p>
            <a:r>
              <a:rPr lang="ky-KG" sz="2800" b="1" dirty="0" smtClean="0">
                <a:solidFill>
                  <a:srgbClr val="002060"/>
                </a:solidFill>
              </a:rPr>
              <a:t>Бирөөгө кайрымдуулук кылбаган,ырайымы жок,күйүмсүз адам.</a:t>
            </a:r>
          </a:p>
          <a:p>
            <a:r>
              <a:rPr lang="ky-KG" sz="2800" b="1" dirty="0" smtClean="0">
                <a:solidFill>
                  <a:srgbClr val="002060"/>
                </a:solidFill>
              </a:rPr>
              <a:t>М: «Качанкыга чейин ушинтип таш боор болосуң,балам? Балдарыңдын убалы кимге</a:t>
            </a:r>
            <a:r>
              <a:rPr lang="en-US" sz="2800" b="1" dirty="0" smtClean="0">
                <a:solidFill>
                  <a:srgbClr val="002060"/>
                </a:solidFill>
              </a:rPr>
              <a:t>?</a:t>
            </a:r>
            <a:r>
              <a:rPr lang="ky-KG" sz="2800" b="1" dirty="0" smtClean="0">
                <a:solidFill>
                  <a:srgbClr val="002060"/>
                </a:solidFill>
              </a:rPr>
              <a:t>»деп чыркырады энеси.</a:t>
            </a:r>
            <a:endParaRPr lang="ru-RU" sz="2800" b="1" dirty="0">
              <a:solidFill>
                <a:srgbClr val="002060"/>
              </a:solidFill>
            </a:endParaRPr>
          </a:p>
        </p:txBody>
      </p:sp>
      <p:pic>
        <p:nvPicPr>
          <p:cNvPr id="8" name="Рисунок 7"/>
          <p:cNvPicPr>
            <a:picLocks noChangeAspect="1"/>
          </p:cNvPicPr>
          <p:nvPr/>
        </p:nvPicPr>
        <p:blipFill>
          <a:blip r:embed="rId2"/>
          <a:stretch>
            <a:fillRect/>
          </a:stretch>
        </p:blipFill>
        <p:spPr>
          <a:xfrm>
            <a:off x="3158356" y="1543671"/>
            <a:ext cx="786452" cy="1127858"/>
          </a:xfrm>
          <a:prstGeom prst="rect">
            <a:avLst/>
          </a:prstGeom>
        </p:spPr>
      </p:pic>
      <p:pic>
        <p:nvPicPr>
          <p:cNvPr id="9" name="Рисунок 8"/>
          <p:cNvPicPr>
            <a:picLocks noChangeAspect="1"/>
          </p:cNvPicPr>
          <p:nvPr/>
        </p:nvPicPr>
        <p:blipFill>
          <a:blip r:embed="rId2"/>
          <a:stretch>
            <a:fillRect/>
          </a:stretch>
        </p:blipFill>
        <p:spPr>
          <a:xfrm>
            <a:off x="9307365" y="2752343"/>
            <a:ext cx="786452" cy="1127858"/>
          </a:xfrm>
          <a:prstGeom prst="rect">
            <a:avLst/>
          </a:prstGeom>
        </p:spPr>
      </p:pic>
      <p:pic>
        <p:nvPicPr>
          <p:cNvPr id="3074" name="Picture 2" descr="Картинки по запросу &quot;жестокий человек&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849" y="1134253"/>
            <a:ext cx="7245532" cy="307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99375"/>
      </p:ext>
    </p:extLst>
  </p:cSld>
  <p:clrMapOvr>
    <a:masterClrMapping/>
  </p:clrMapOvr>
  <p:transition spd="slow" advTm="3869">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sp>
        <p:nvSpPr>
          <p:cNvPr id="4" name="Текст 3"/>
          <p:cNvSpPr>
            <a:spLocks noGrp="1"/>
          </p:cNvSpPr>
          <p:nvPr>
            <p:ph type="body" sz="quarter" idx="13"/>
          </p:nvPr>
        </p:nvSpPr>
        <p:spPr>
          <a:xfrm>
            <a:off x="1306287" y="4380821"/>
            <a:ext cx="9300753" cy="2185442"/>
          </a:xfrm>
        </p:spPr>
        <p:txBody>
          <a:bodyPr/>
          <a:lstStyle/>
          <a:p>
            <a:r>
              <a:rPr lang="ky-KG" sz="3200" b="1" dirty="0" smtClean="0">
                <a:solidFill>
                  <a:srgbClr val="002060"/>
                </a:solidFill>
              </a:rPr>
              <a:t>Көпкө чейин наар албай,кезерип ачка жүргөн адам.</a:t>
            </a:r>
          </a:p>
          <a:p>
            <a:r>
              <a:rPr lang="ky-KG" sz="3200" b="1" dirty="0" smtClean="0">
                <a:solidFill>
                  <a:srgbClr val="002060"/>
                </a:solidFill>
              </a:rPr>
              <a:t>М:Ал жай бою баш көтөргөн жок,кечке тишинин кирин соруп,кыштын суугуна тоңуп жүрдү.</a:t>
            </a:r>
            <a:endParaRPr lang="ru-RU" sz="3200" b="1" dirty="0">
              <a:solidFill>
                <a:srgbClr val="002060"/>
              </a:solidFill>
            </a:endParaRPr>
          </a:p>
        </p:txBody>
      </p:sp>
      <p:sp>
        <p:nvSpPr>
          <p:cNvPr id="5" name="Текст 4"/>
          <p:cNvSpPr>
            <a:spLocks noGrp="1"/>
          </p:cNvSpPr>
          <p:nvPr>
            <p:ph type="body" sz="quarter" idx="14"/>
          </p:nvPr>
        </p:nvSpPr>
        <p:spPr>
          <a:xfrm>
            <a:off x="1306287" y="130629"/>
            <a:ext cx="9007218" cy="761968"/>
          </a:xfrm>
        </p:spPr>
        <p:txBody>
          <a:bodyPr/>
          <a:lstStyle/>
          <a:p>
            <a:r>
              <a:rPr lang="ky-KG" sz="3600" b="1" i="1" dirty="0" smtClean="0">
                <a:solidFill>
                  <a:srgbClr val="C00000"/>
                </a:solidFill>
              </a:rPr>
              <a:t>Тишинин кирин соруу.</a:t>
            </a:r>
            <a:endParaRPr lang="ru-RU" sz="3600" b="1" i="1" dirty="0">
              <a:solidFill>
                <a:srgbClr val="C00000"/>
              </a:solidFill>
            </a:endParaRPr>
          </a:p>
        </p:txBody>
      </p:sp>
      <p:pic>
        <p:nvPicPr>
          <p:cNvPr id="8" name="Рисунок 7"/>
          <p:cNvPicPr>
            <a:picLocks noChangeAspect="1"/>
          </p:cNvPicPr>
          <p:nvPr/>
        </p:nvPicPr>
        <p:blipFill>
          <a:blip r:embed="rId2"/>
          <a:stretch>
            <a:fillRect/>
          </a:stretch>
        </p:blipFill>
        <p:spPr>
          <a:xfrm>
            <a:off x="9490232" y="2435789"/>
            <a:ext cx="1116808" cy="1601624"/>
          </a:xfrm>
          <a:prstGeom prst="rect">
            <a:avLst/>
          </a:prstGeom>
        </p:spPr>
      </p:pic>
      <p:pic>
        <p:nvPicPr>
          <p:cNvPr id="9" name="Рисунок 8"/>
          <p:cNvPicPr>
            <a:picLocks noChangeAspect="1"/>
          </p:cNvPicPr>
          <p:nvPr/>
        </p:nvPicPr>
        <p:blipFill>
          <a:blip r:embed="rId2"/>
          <a:stretch>
            <a:fillRect/>
          </a:stretch>
        </p:blipFill>
        <p:spPr>
          <a:xfrm>
            <a:off x="10313505" y="4237646"/>
            <a:ext cx="1238728" cy="1776471"/>
          </a:xfrm>
          <a:prstGeom prst="rect">
            <a:avLst/>
          </a:prstGeom>
        </p:spPr>
      </p:pic>
      <p:pic>
        <p:nvPicPr>
          <p:cNvPr id="4098" name="Picture 2" descr="Картинки по запросу &quot;голод&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529" y="1161370"/>
            <a:ext cx="5715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10798"/>
      </p:ext>
    </p:extLst>
  </p:cSld>
  <p:clrMapOvr>
    <a:masterClrMapping/>
  </p:clrMapOvr>
  <p:transition spd="slow" advTm="4059">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sp>
        <p:nvSpPr>
          <p:cNvPr id="4" name="Текст 3"/>
          <p:cNvSpPr>
            <a:spLocks noGrp="1"/>
          </p:cNvSpPr>
          <p:nvPr>
            <p:ph type="body" sz="quarter" idx="13"/>
          </p:nvPr>
        </p:nvSpPr>
        <p:spPr>
          <a:xfrm>
            <a:off x="1210492" y="226423"/>
            <a:ext cx="9036752" cy="731520"/>
          </a:xfrm>
        </p:spPr>
        <p:txBody>
          <a:bodyPr/>
          <a:lstStyle/>
          <a:p>
            <a:r>
              <a:rPr lang="ky-KG" sz="4800" b="1" i="1" dirty="0" smtClean="0">
                <a:solidFill>
                  <a:srgbClr val="C00000"/>
                </a:solidFill>
              </a:rPr>
              <a:t>Кесип алса кан чыкпаган.</a:t>
            </a:r>
            <a:endParaRPr lang="ru-RU" sz="4800" b="1" i="1" dirty="0">
              <a:solidFill>
                <a:srgbClr val="C00000"/>
              </a:solidFill>
            </a:endParaRPr>
          </a:p>
        </p:txBody>
      </p:sp>
      <p:sp>
        <p:nvSpPr>
          <p:cNvPr id="6" name="Текст 5"/>
          <p:cNvSpPr>
            <a:spLocks noGrp="1"/>
          </p:cNvSpPr>
          <p:nvPr>
            <p:ph type="body" sz="quarter" idx="14"/>
          </p:nvPr>
        </p:nvSpPr>
        <p:spPr>
          <a:xfrm>
            <a:off x="2002971" y="3997234"/>
            <a:ext cx="8674969" cy="1856531"/>
          </a:xfrm>
        </p:spPr>
        <p:txBody>
          <a:bodyPr/>
          <a:lstStyle/>
          <a:p>
            <a:r>
              <a:rPr lang="ky-KG" sz="2800" b="1" dirty="0" smtClean="0">
                <a:solidFill>
                  <a:srgbClr val="002060"/>
                </a:solidFill>
              </a:rPr>
              <a:t>Зыкым,өтө сараң,колунан эч нерсе чыкпаган адам.</a:t>
            </a:r>
          </a:p>
          <a:p>
            <a:r>
              <a:rPr lang="ky-KG" sz="2800" b="1" dirty="0" smtClean="0">
                <a:solidFill>
                  <a:srgbClr val="002060"/>
                </a:solidFill>
              </a:rPr>
              <a:t>М:Ал бир өрөөндөн чыккан бай адам аталганы менен,андан этинен кесип алсаң кан чыкпайт.</a:t>
            </a:r>
            <a:endParaRPr lang="ru-RU" sz="2800" b="1" dirty="0">
              <a:solidFill>
                <a:srgbClr val="002060"/>
              </a:solidFill>
            </a:endParaRPr>
          </a:p>
        </p:txBody>
      </p:sp>
      <p:sp>
        <p:nvSpPr>
          <p:cNvPr id="2" name="AutoShape 2" descr="Картинки по запросу &quot;жадность&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4" name="Picture 4" descr="Картинки по запросу &quot;жадность&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26" y="1149531"/>
            <a:ext cx="5853974" cy="262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87993"/>
      </p:ext>
    </p:extLst>
  </p:cSld>
  <p:clrMapOvr>
    <a:masterClrMapping/>
  </p:clrMapOvr>
  <p:transition spd="slow" advTm="4292">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494722" y="269966"/>
            <a:ext cx="8216348" cy="757645"/>
          </a:xfrm>
        </p:spPr>
        <p:txBody>
          <a:bodyPr/>
          <a:lstStyle/>
          <a:p>
            <a:r>
              <a:rPr lang="ky-KG" sz="3600" b="1" i="1" dirty="0">
                <a:solidFill>
                  <a:srgbClr val="C00000"/>
                </a:solidFill>
              </a:rPr>
              <a:t>Кирпиктен тартса жыгылчудай</a:t>
            </a:r>
            <a:endParaRPr lang="ru-RU" sz="3600" b="1" i="1" dirty="0">
              <a:solidFill>
                <a:srgbClr val="C00000"/>
              </a:solidFill>
            </a:endParaRPr>
          </a:p>
        </p:txBody>
      </p:sp>
      <p:sp>
        <p:nvSpPr>
          <p:cNvPr id="6" name="Текст 5"/>
          <p:cNvSpPr>
            <a:spLocks noGrp="1"/>
          </p:cNvSpPr>
          <p:nvPr>
            <p:ph type="body" sz="quarter" idx="14"/>
          </p:nvPr>
        </p:nvSpPr>
        <p:spPr>
          <a:xfrm>
            <a:off x="2081349" y="4646814"/>
            <a:ext cx="8430938" cy="1632066"/>
          </a:xfrm>
        </p:spPr>
        <p:txBody>
          <a:bodyPr/>
          <a:lstStyle/>
          <a:p>
            <a:r>
              <a:rPr lang="ky-KG" sz="2800" b="1" dirty="0">
                <a:solidFill>
                  <a:srgbClr val="002060"/>
                </a:solidFill>
              </a:rPr>
              <a:t>Абдан </a:t>
            </a:r>
            <a:r>
              <a:rPr lang="ky-KG" sz="2800" b="1" dirty="0" smtClean="0">
                <a:solidFill>
                  <a:srgbClr val="002060"/>
                </a:solidFill>
              </a:rPr>
              <a:t>чарчоо,алы күчү кеткен алсыз адам.</a:t>
            </a:r>
          </a:p>
          <a:p>
            <a:r>
              <a:rPr lang="ky-KG" sz="2800" b="1" dirty="0" smtClean="0">
                <a:solidFill>
                  <a:srgbClr val="002060"/>
                </a:solidFill>
              </a:rPr>
              <a:t>М:Эртеден кечке жаны тынбаган байкуш кыз кирпигинен тартса жыгылчудай болуп,теңселип турду.</a:t>
            </a:r>
            <a:endParaRPr lang="ru-RU" sz="2800" b="1" dirty="0">
              <a:solidFill>
                <a:srgbClr val="002060"/>
              </a:solidFill>
            </a:endParaRPr>
          </a:p>
        </p:txBody>
      </p:sp>
      <p:pic>
        <p:nvPicPr>
          <p:cNvPr id="7" name="Рисунок 6"/>
          <p:cNvPicPr>
            <a:picLocks noChangeAspect="1"/>
          </p:cNvPicPr>
          <p:nvPr/>
        </p:nvPicPr>
        <p:blipFill>
          <a:blip r:embed="rId2"/>
          <a:stretch>
            <a:fillRect/>
          </a:stretch>
        </p:blipFill>
        <p:spPr>
          <a:xfrm>
            <a:off x="3405051" y="1463359"/>
            <a:ext cx="5817325" cy="3119259"/>
          </a:xfrm>
          <a:prstGeom prst="rect">
            <a:avLst/>
          </a:prstGeom>
        </p:spPr>
      </p:pic>
    </p:spTree>
    <p:extLst>
      <p:ext uri="{BB962C8B-B14F-4D97-AF65-F5344CB8AC3E}">
        <p14:creationId xmlns:p14="http://schemas.microsoft.com/office/powerpoint/2010/main" val="3164733190"/>
      </p:ext>
    </p:extLst>
  </p:cSld>
  <p:clrMapOvr>
    <a:masterClrMapping/>
  </p:clrMapOvr>
  <p:transition spd="slow" advTm="4311">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90317" y="1074198"/>
            <a:ext cx="8620372" cy="3488923"/>
          </a:xfrm>
        </p:spPr>
        <p:txBody>
          <a:bodyPr>
            <a:normAutofit fontScale="90000"/>
          </a:bodyPr>
          <a:lstStyle/>
          <a:p>
            <a:r>
              <a:rPr lang="ky-KG" sz="5400" i="1" dirty="0">
                <a:solidFill>
                  <a:schemeClr val="tx1"/>
                </a:solidFill>
              </a:rPr>
              <a:t>Биздин бүгүнкү өтүлө турган жаңы </a:t>
            </a:r>
            <a:r>
              <a:rPr lang="ky-KG" sz="5400" i="1" dirty="0" smtClean="0">
                <a:solidFill>
                  <a:schemeClr val="tx1"/>
                </a:solidFill>
              </a:rPr>
              <a:t>темабыз:</a:t>
            </a:r>
            <a:br>
              <a:rPr lang="ky-KG" sz="5400" i="1" dirty="0" smtClean="0">
                <a:solidFill>
                  <a:schemeClr val="tx1"/>
                </a:solidFill>
              </a:rPr>
            </a:br>
            <a:r>
              <a:rPr lang="ky-KG" sz="5400" i="1" dirty="0" smtClean="0">
                <a:solidFill>
                  <a:schemeClr val="tx1"/>
                </a:solidFill>
              </a:rPr>
              <a:t/>
            </a:r>
            <a:br>
              <a:rPr lang="ky-KG" sz="5400" i="1" dirty="0" smtClean="0">
                <a:solidFill>
                  <a:schemeClr val="tx1"/>
                </a:solidFill>
              </a:rPr>
            </a:br>
            <a:r>
              <a:rPr lang="ky-KG" sz="5400" i="1" dirty="0" smtClean="0">
                <a:solidFill>
                  <a:schemeClr val="tx1"/>
                </a:solidFill>
              </a:rPr>
              <a:t> </a:t>
            </a:r>
            <a:r>
              <a:rPr lang="ky-KG" sz="5400" i="1" dirty="0">
                <a:solidFill>
                  <a:schemeClr val="tx1"/>
                </a:solidFill>
              </a:rPr>
              <a:t>КЫРГЫЗ ТИЛИНДЕГИ ФРАЗЕОЛОГИЗМДЕР</a:t>
            </a:r>
            <a:r>
              <a:rPr lang="ky-KG" sz="3200" i="1" dirty="0">
                <a:solidFill>
                  <a:schemeClr val="tx1"/>
                </a:solidFill>
              </a:rPr>
              <a:t>. </a:t>
            </a:r>
            <a:r>
              <a:rPr lang="ru-RU" sz="3200" i="1" dirty="0">
                <a:solidFill>
                  <a:schemeClr val="tx1"/>
                </a:solidFill>
              </a:rPr>
              <a:t/>
            </a:r>
            <a:br>
              <a:rPr lang="ru-RU" sz="3200" i="1" dirty="0">
                <a:solidFill>
                  <a:schemeClr val="tx1"/>
                </a:solidFill>
              </a:rPr>
            </a:br>
            <a:endParaRPr lang="ru-RU" sz="3200" i="1" dirty="0">
              <a:solidFill>
                <a:schemeClr val="tx1"/>
              </a:solidFill>
            </a:endParaRPr>
          </a:p>
        </p:txBody>
      </p:sp>
    </p:spTree>
    <p:extLst>
      <p:ext uri="{BB962C8B-B14F-4D97-AF65-F5344CB8AC3E}">
        <p14:creationId xmlns:p14="http://schemas.microsoft.com/office/powerpoint/2010/main" val="3551930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9000">
              <a:srgbClr val="7030A0"/>
            </a:gs>
            <a:gs pos="0">
              <a:schemeClr val="accent5">
                <a:lumMod val="40000"/>
                <a:lumOff val="60000"/>
              </a:schemeClr>
            </a:gs>
            <a:gs pos="91000">
              <a:schemeClr val="accent4">
                <a:lumMod val="40000"/>
                <a:lumOff val="60000"/>
              </a:schemeClr>
            </a:gs>
            <a:gs pos="16000">
              <a:schemeClr val="accent1">
                <a:lumMod val="45000"/>
                <a:lumOff val="55000"/>
              </a:schemeClr>
            </a:gs>
            <a:gs pos="38000">
              <a:srgbClr val="00B050"/>
            </a:gs>
          </a:gsLst>
          <a:lin ang="5400000" scaled="1"/>
        </a:gra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705394" y="209006"/>
            <a:ext cx="8826232" cy="879565"/>
          </a:xfrm>
        </p:spPr>
        <p:txBody>
          <a:bodyPr/>
          <a:lstStyle/>
          <a:p>
            <a:r>
              <a:rPr lang="ky-KG" sz="3600" b="1" i="1" dirty="0" smtClean="0">
                <a:solidFill>
                  <a:srgbClr val="C00000"/>
                </a:solidFill>
              </a:rPr>
              <a:t>Бешиктен бели чыга элек.</a:t>
            </a:r>
            <a:endParaRPr lang="ru-RU" sz="3600" b="1" i="1" dirty="0">
              <a:solidFill>
                <a:srgbClr val="C00000"/>
              </a:solidFill>
            </a:endParaRPr>
          </a:p>
        </p:txBody>
      </p:sp>
      <p:sp>
        <p:nvSpPr>
          <p:cNvPr id="6" name="Текст 5"/>
          <p:cNvSpPr>
            <a:spLocks noGrp="1"/>
          </p:cNvSpPr>
          <p:nvPr>
            <p:ph type="body" sz="quarter" idx="14"/>
          </p:nvPr>
        </p:nvSpPr>
        <p:spPr>
          <a:xfrm>
            <a:off x="1656519" y="4265407"/>
            <a:ext cx="8743690" cy="1854926"/>
          </a:xfrm>
        </p:spPr>
        <p:txBody>
          <a:bodyPr/>
          <a:lstStyle/>
          <a:p>
            <a:r>
              <a:rPr lang="ky-KG" sz="3200" b="1" dirty="0" smtClean="0">
                <a:solidFill>
                  <a:srgbClr val="002060"/>
                </a:solidFill>
              </a:rPr>
              <a:t>Али жаш,чоңоюп,жетиле элек.</a:t>
            </a:r>
          </a:p>
          <a:p>
            <a:r>
              <a:rPr lang="ky-KG" sz="3200" b="1" dirty="0" smtClean="0">
                <a:solidFill>
                  <a:srgbClr val="002060"/>
                </a:solidFill>
              </a:rPr>
              <a:t>М:Мен эми бешиктен бели чыга элек бала эмесмин,мага ишенип койгула.</a:t>
            </a:r>
            <a:endParaRPr lang="ru-RU" sz="3200" b="1" dirty="0">
              <a:solidFill>
                <a:srgbClr val="002060"/>
              </a:solidFill>
            </a:endParaRPr>
          </a:p>
        </p:txBody>
      </p:sp>
      <p:pic>
        <p:nvPicPr>
          <p:cNvPr id="8" name="Рисунок 7"/>
          <p:cNvPicPr>
            <a:picLocks noChangeAspect="1"/>
          </p:cNvPicPr>
          <p:nvPr/>
        </p:nvPicPr>
        <p:blipFill>
          <a:blip r:embed="rId2"/>
          <a:stretch>
            <a:fillRect/>
          </a:stretch>
        </p:blipFill>
        <p:spPr>
          <a:xfrm>
            <a:off x="705394" y="749010"/>
            <a:ext cx="1128473" cy="1618353"/>
          </a:xfrm>
          <a:prstGeom prst="rect">
            <a:avLst/>
          </a:prstGeom>
        </p:spPr>
      </p:pic>
      <p:pic>
        <p:nvPicPr>
          <p:cNvPr id="9" name="Рисунок 8"/>
          <p:cNvPicPr>
            <a:picLocks noChangeAspect="1"/>
          </p:cNvPicPr>
          <p:nvPr/>
        </p:nvPicPr>
        <p:blipFill>
          <a:blip r:embed="rId2"/>
          <a:stretch>
            <a:fillRect/>
          </a:stretch>
        </p:blipFill>
        <p:spPr>
          <a:xfrm>
            <a:off x="9751418" y="1558187"/>
            <a:ext cx="1297582" cy="1860874"/>
          </a:xfrm>
          <a:prstGeom prst="rect">
            <a:avLst/>
          </a:prstGeom>
        </p:spPr>
      </p:pic>
      <p:sp>
        <p:nvSpPr>
          <p:cNvPr id="2" name="AutoShape 2" descr="Картинки по запросу &quot;бешиктеги баланын макал&quot;"/>
          <p:cNvSpPr>
            <a:spLocks noChangeAspect="1" noChangeArrowheads="1"/>
          </p:cNvSpPr>
          <p:nvPr/>
        </p:nvSpPr>
        <p:spPr bwMode="auto">
          <a:xfrm>
            <a:off x="3220992" y="1849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quot;бешиктеги баланын макал&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3"/>
          <a:stretch>
            <a:fillRect/>
          </a:stretch>
        </p:blipFill>
        <p:spPr>
          <a:xfrm>
            <a:off x="3317966" y="1318124"/>
            <a:ext cx="4197531" cy="2861990"/>
          </a:xfrm>
          <a:prstGeom prst="rect">
            <a:avLst/>
          </a:prstGeom>
        </p:spPr>
      </p:pic>
    </p:spTree>
    <p:extLst>
      <p:ext uri="{BB962C8B-B14F-4D97-AF65-F5344CB8AC3E}">
        <p14:creationId xmlns:p14="http://schemas.microsoft.com/office/powerpoint/2010/main" val="4028387725"/>
      </p:ext>
    </p:extLst>
  </p:cSld>
  <p:clrMapOvr>
    <a:masterClrMapping/>
  </p:clrMapOvr>
  <p:transition spd="slow" advTm="3859">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dotGrid">
          <a:fgClr>
            <a:srgbClr val="FF0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97875" y="879565"/>
            <a:ext cx="9508533" cy="5294811"/>
          </a:xfrm>
        </p:spPr>
        <p:txBody>
          <a:bodyPr>
            <a:normAutofit fontScale="90000"/>
          </a:bodyPr>
          <a:lstStyle/>
          <a:p>
            <a:r>
              <a:rPr lang="ky-KG" b="1" dirty="0" smtClean="0">
                <a:solidFill>
                  <a:srgbClr val="002060"/>
                </a:solidFill>
              </a:rPr>
              <a:t>Балдар,кыргыз тилинин ушунчалык бай экенин жогоруда айтып өттүк.Азыр биз силер менен адамдын көзүнө байланышкан кээ бир фразеологизм сөздөр менен таанышабыз</a:t>
            </a:r>
            <a:r>
              <a:rPr lang="ky-KG" dirty="0" smtClean="0">
                <a:solidFill>
                  <a:srgbClr val="002060"/>
                </a:solidFill>
              </a:rPr>
              <a:t>.</a:t>
            </a:r>
            <a:endParaRPr lang="ru-RU" dirty="0">
              <a:solidFill>
                <a:srgbClr val="002060"/>
              </a:solidFill>
            </a:endParaRPr>
          </a:p>
        </p:txBody>
      </p:sp>
      <p:sp>
        <p:nvSpPr>
          <p:cNvPr id="3" name="Подзаголовок 2"/>
          <p:cNvSpPr>
            <a:spLocks noGrp="1"/>
          </p:cNvSpPr>
          <p:nvPr>
            <p:ph type="subTitle" idx="1"/>
          </p:nvPr>
        </p:nvSpPr>
        <p:spPr>
          <a:xfrm>
            <a:off x="3215012" y="6174376"/>
            <a:ext cx="5761973" cy="47927"/>
          </a:xfrm>
        </p:spPr>
        <p:txBody>
          <a:bodyPr>
            <a:normAutofit fontScale="25000" lnSpcReduction="20000"/>
          </a:bodyPr>
          <a:lstStyle/>
          <a:p>
            <a:endParaRPr lang="ru-RU" dirty="0"/>
          </a:p>
        </p:txBody>
      </p:sp>
    </p:spTree>
    <p:extLst>
      <p:ext uri="{BB962C8B-B14F-4D97-AF65-F5344CB8AC3E}">
        <p14:creationId xmlns:p14="http://schemas.microsoft.com/office/powerpoint/2010/main" val="60277453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20000">
              <a:srgbClr val="EFEDED"/>
            </a:gs>
            <a:gs pos="37200">
              <a:srgbClr val="F4F3F3"/>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8800" y="139337"/>
            <a:ext cx="9421448" cy="931817"/>
          </a:xfrm>
        </p:spPr>
        <p:txBody>
          <a:bodyPr/>
          <a:lstStyle/>
          <a:p>
            <a:r>
              <a:rPr lang="ky-KG" b="1" dirty="0" smtClean="0">
                <a:solidFill>
                  <a:srgbClr val="C00000"/>
                </a:solidFill>
              </a:rPr>
              <a:t>Көз жарды.</a:t>
            </a:r>
            <a:endParaRPr lang="ru-RU" b="1" dirty="0">
              <a:solidFill>
                <a:srgbClr val="C00000"/>
              </a:solidFill>
            </a:endParaRPr>
          </a:p>
        </p:txBody>
      </p:sp>
      <p:sp>
        <p:nvSpPr>
          <p:cNvPr id="3" name="Подзаголовок 2"/>
          <p:cNvSpPr>
            <a:spLocks noGrp="1"/>
          </p:cNvSpPr>
          <p:nvPr>
            <p:ph type="subTitle" idx="1"/>
          </p:nvPr>
        </p:nvSpPr>
        <p:spPr>
          <a:xfrm>
            <a:off x="1313894" y="4632960"/>
            <a:ext cx="7031115" cy="1854926"/>
          </a:xfrm>
        </p:spPr>
        <p:txBody>
          <a:bodyPr/>
          <a:lstStyle/>
          <a:p>
            <a:r>
              <a:rPr lang="ky-KG" sz="3200" dirty="0" smtClean="0">
                <a:solidFill>
                  <a:srgbClr val="C00000"/>
                </a:solidFill>
              </a:rPr>
              <a:t>Төрөдү,балалуу болду.</a:t>
            </a:r>
          </a:p>
          <a:p>
            <a:r>
              <a:rPr lang="ky-KG" sz="3200" dirty="0" smtClean="0">
                <a:solidFill>
                  <a:srgbClr val="C00000"/>
                </a:solidFill>
              </a:rPr>
              <a:t>М:Жеңем бүгүн көз жарып,элдин баарына сүйүнчүлөдүм.</a:t>
            </a:r>
            <a:endParaRPr lang="ru-RU" sz="3200" dirty="0">
              <a:solidFill>
                <a:srgbClr val="C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76" y="1550126"/>
            <a:ext cx="7419703" cy="3082834"/>
          </a:xfrm>
          <a:prstGeom prst="rect">
            <a:avLst/>
          </a:prstGeom>
        </p:spPr>
      </p:pic>
    </p:spTree>
    <p:extLst>
      <p:ext uri="{BB962C8B-B14F-4D97-AF65-F5344CB8AC3E}">
        <p14:creationId xmlns:p14="http://schemas.microsoft.com/office/powerpoint/2010/main" val="59775940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93669" y="243841"/>
            <a:ext cx="9656579" cy="766353"/>
          </a:xfrm>
        </p:spPr>
        <p:txBody>
          <a:bodyPr>
            <a:normAutofit fontScale="90000"/>
          </a:bodyPr>
          <a:lstStyle/>
          <a:p>
            <a:r>
              <a:rPr lang="ky-KG" b="1" dirty="0" smtClean="0">
                <a:solidFill>
                  <a:srgbClr val="C00000"/>
                </a:solidFill>
              </a:rPr>
              <a:t>Көзү өттү.</a:t>
            </a:r>
            <a:endParaRPr lang="ru-RU" b="1" dirty="0">
              <a:solidFill>
                <a:srgbClr val="C00000"/>
              </a:solidFill>
            </a:endParaRPr>
          </a:p>
        </p:txBody>
      </p:sp>
      <p:sp>
        <p:nvSpPr>
          <p:cNvPr id="3" name="Подзаголовок 2"/>
          <p:cNvSpPr>
            <a:spLocks noGrp="1"/>
          </p:cNvSpPr>
          <p:nvPr>
            <p:ph type="subTitle" idx="1"/>
          </p:nvPr>
        </p:nvSpPr>
        <p:spPr>
          <a:xfrm>
            <a:off x="2107474" y="4293326"/>
            <a:ext cx="6869511" cy="1928978"/>
          </a:xfrm>
        </p:spPr>
        <p:txBody>
          <a:bodyPr>
            <a:normAutofit lnSpcReduction="10000"/>
          </a:bodyPr>
          <a:lstStyle/>
          <a:p>
            <a:r>
              <a:rPr lang="ky-KG" sz="3200" dirty="0" smtClean="0">
                <a:solidFill>
                  <a:srgbClr val="C00000"/>
                </a:solidFill>
              </a:rPr>
              <a:t>Адам каза  болгондо,бул дүйнө менен кош айтышканда колдонулат.</a:t>
            </a:r>
          </a:p>
          <a:p>
            <a:r>
              <a:rPr lang="ky-KG" sz="3200" dirty="0" smtClean="0">
                <a:solidFill>
                  <a:srgbClr val="C00000"/>
                </a:solidFill>
              </a:rPr>
              <a:t>М:Биздин кошунанын кечээ көзү өтүп кетти.</a:t>
            </a:r>
            <a:endParaRPr lang="ru-RU" sz="3200" dirty="0">
              <a:solidFill>
                <a:srgbClr val="C0000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1140823"/>
            <a:ext cx="5599611" cy="3021874"/>
          </a:xfrm>
          <a:prstGeom prst="rect">
            <a:avLst/>
          </a:prstGeom>
        </p:spPr>
      </p:pic>
    </p:spTree>
    <p:extLst>
      <p:ext uri="{BB962C8B-B14F-4D97-AF65-F5344CB8AC3E}">
        <p14:creationId xmlns:p14="http://schemas.microsoft.com/office/powerpoint/2010/main" val="380820523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1637212" y="235131"/>
            <a:ext cx="8129547" cy="827316"/>
          </a:xfrm>
        </p:spPr>
        <p:txBody>
          <a:bodyPr/>
          <a:lstStyle/>
          <a:p>
            <a:r>
              <a:rPr lang="ky-KG" sz="4400" b="1" i="1" dirty="0" smtClean="0">
                <a:solidFill>
                  <a:srgbClr val="C00000"/>
                </a:solidFill>
              </a:rPr>
              <a:t>Жаны көзүнө көрүнүү.</a:t>
            </a:r>
            <a:endParaRPr lang="ru-RU" sz="4400" b="1" i="1" dirty="0">
              <a:solidFill>
                <a:srgbClr val="C00000"/>
              </a:solidFill>
            </a:endParaRPr>
          </a:p>
        </p:txBody>
      </p:sp>
      <p:sp>
        <p:nvSpPr>
          <p:cNvPr id="4" name="Текст 3"/>
          <p:cNvSpPr>
            <a:spLocks noGrp="1"/>
          </p:cNvSpPr>
          <p:nvPr>
            <p:ph type="body" sz="quarter" idx="14"/>
          </p:nvPr>
        </p:nvSpPr>
        <p:spPr>
          <a:xfrm>
            <a:off x="1524000" y="4439477"/>
            <a:ext cx="9014791" cy="1787151"/>
          </a:xfrm>
        </p:spPr>
        <p:txBody>
          <a:bodyPr/>
          <a:lstStyle/>
          <a:p>
            <a:r>
              <a:rPr lang="ky-KG" sz="3200" b="1" dirty="0" smtClean="0">
                <a:solidFill>
                  <a:srgbClr val="002060"/>
                </a:solidFill>
              </a:rPr>
              <a:t>Бир жери катуу ооруп,чыдай албай алдастоо.</a:t>
            </a:r>
          </a:p>
          <a:p>
            <a:r>
              <a:rPr lang="ky-KG" sz="3200" b="1" dirty="0" smtClean="0">
                <a:solidFill>
                  <a:srgbClr val="002060"/>
                </a:solidFill>
              </a:rPr>
              <a:t>М:Эки ай мурун ооруп,жаным көзүмө көрүнүп катуу кыйналдым.</a:t>
            </a:r>
            <a:endParaRPr lang="ru-RU" sz="3200" b="1" dirty="0">
              <a:solidFill>
                <a:srgbClr val="002060"/>
              </a:solidFill>
            </a:endParaRPr>
          </a:p>
        </p:txBody>
      </p:sp>
      <p:pic>
        <p:nvPicPr>
          <p:cNvPr id="2050" name="Picture 2" descr="https://im0-tub-ru.yandex.net/i?id=9b31fd9d02bc83bdf542c4be035ec72d-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245326"/>
            <a:ext cx="6522720" cy="31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02846"/>
      </p:ext>
    </p:extLst>
  </p:cSld>
  <p:clrMapOvr>
    <a:masterClrMapping/>
  </p:clrMapOvr>
  <p:transition spd="slow" advTm="41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512" y="1045395"/>
            <a:ext cx="1058823" cy="112682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502" y="139077"/>
            <a:ext cx="619433" cy="85172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1076" y="5854332"/>
            <a:ext cx="1351416" cy="640453"/>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7876" y="4613206"/>
            <a:ext cx="504680" cy="1881579"/>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21008" y="5084281"/>
            <a:ext cx="769448" cy="139590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1284" y="162448"/>
            <a:ext cx="628873" cy="633333"/>
          </a:xfrm>
          <a:prstGeom prst="rect">
            <a:avLst/>
          </a:prstGeom>
        </p:spPr>
      </p:pic>
      <p:pic>
        <p:nvPicPr>
          <p:cNvPr id="13" name="Рисунок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304" y="365427"/>
            <a:ext cx="361857" cy="744692"/>
          </a:xfrm>
          <a:prstGeom prst="rect">
            <a:avLst/>
          </a:prstGeom>
        </p:spPr>
      </p:pic>
      <p:pic>
        <p:nvPicPr>
          <p:cNvPr id="14" name="Рисунок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02495" y="3052885"/>
            <a:ext cx="989802" cy="1414003"/>
          </a:xfrm>
          <a:prstGeom prst="rect">
            <a:avLst/>
          </a:prstGeom>
        </p:spPr>
      </p:pic>
      <p:pic>
        <p:nvPicPr>
          <p:cNvPr id="15" name="Рисунок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9452" y="351816"/>
            <a:ext cx="837849" cy="575323"/>
          </a:xfrm>
          <a:prstGeom prst="rect">
            <a:avLst/>
          </a:prstGeom>
        </p:spPr>
      </p:pic>
      <p:pic>
        <p:nvPicPr>
          <p:cNvPr id="16" name="Рисунок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78743" y="1945462"/>
            <a:ext cx="883818" cy="1236016"/>
          </a:xfrm>
          <a:prstGeom prst="rect">
            <a:avLst/>
          </a:prstGeom>
        </p:spPr>
      </p:pic>
      <p:pic>
        <p:nvPicPr>
          <p:cNvPr id="17" name="Рисунок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18183" y="4462755"/>
            <a:ext cx="1574863" cy="2004900"/>
          </a:xfrm>
          <a:prstGeom prst="rect">
            <a:avLst/>
          </a:prstGeom>
        </p:spPr>
      </p:pic>
      <p:pic>
        <p:nvPicPr>
          <p:cNvPr id="18" name="Рисунок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90271" y="4591781"/>
            <a:ext cx="436679" cy="415549"/>
          </a:xfrm>
          <a:prstGeom prst="rect">
            <a:avLst/>
          </a:prstGeom>
        </p:spPr>
      </p:pic>
      <p:pic>
        <p:nvPicPr>
          <p:cNvPr id="19" name="Рисунок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82634" y="1108346"/>
            <a:ext cx="614763" cy="692911"/>
          </a:xfrm>
          <a:prstGeom prst="rect">
            <a:avLst/>
          </a:prstGeom>
        </p:spPr>
      </p:pic>
      <p:pic>
        <p:nvPicPr>
          <p:cNvPr id="20" name="Рисунок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8660282" y="5661939"/>
            <a:ext cx="1050490" cy="805716"/>
          </a:xfrm>
          <a:prstGeom prst="rect">
            <a:avLst/>
          </a:prstGeom>
        </p:spPr>
      </p:pic>
      <p:sp>
        <p:nvSpPr>
          <p:cNvPr id="21" name="Текст 3"/>
          <p:cNvSpPr txBox="1">
            <a:spLocks/>
          </p:cNvSpPr>
          <p:nvPr/>
        </p:nvSpPr>
        <p:spPr>
          <a:xfrm>
            <a:off x="3836733" y="470264"/>
            <a:ext cx="5553972" cy="865502"/>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ru-RU" sz="4400" b="1" i="1" dirty="0" err="1">
                <a:solidFill>
                  <a:srgbClr val="C00000"/>
                </a:solidFill>
              </a:rPr>
              <a:t>Эки</a:t>
            </a:r>
            <a:r>
              <a:rPr lang="ru-RU" sz="4400" b="1" i="1" dirty="0">
                <a:solidFill>
                  <a:srgbClr val="C00000"/>
                </a:solidFill>
              </a:rPr>
              <a:t> </a:t>
            </a:r>
            <a:r>
              <a:rPr lang="ru-RU" sz="4400" b="1" i="1" dirty="0" err="1">
                <a:solidFill>
                  <a:srgbClr val="C00000"/>
                </a:solidFill>
              </a:rPr>
              <a:t>көзү</a:t>
            </a:r>
            <a:r>
              <a:rPr lang="ru-RU" sz="4400" b="1" i="1" dirty="0">
                <a:solidFill>
                  <a:srgbClr val="C00000"/>
                </a:solidFill>
              </a:rPr>
              <a:t> </a:t>
            </a:r>
            <a:r>
              <a:rPr lang="ru-RU" sz="4400" b="1" i="1" dirty="0" err="1" smtClean="0">
                <a:solidFill>
                  <a:srgbClr val="C00000"/>
                </a:solidFill>
              </a:rPr>
              <a:t>төрт</a:t>
            </a:r>
            <a:r>
              <a:rPr lang="ru-RU" sz="4400" b="1" i="1" dirty="0" smtClean="0">
                <a:solidFill>
                  <a:srgbClr val="C00000"/>
                </a:solidFill>
              </a:rPr>
              <a:t>.</a:t>
            </a:r>
            <a:endParaRPr lang="ru-RU" sz="4400" b="1" i="1" dirty="0">
              <a:solidFill>
                <a:srgbClr val="C00000"/>
              </a:solidFill>
            </a:endParaRPr>
          </a:p>
        </p:txBody>
      </p:sp>
      <p:sp>
        <p:nvSpPr>
          <p:cNvPr id="22" name="Текст 3"/>
          <p:cNvSpPr txBox="1">
            <a:spLocks/>
          </p:cNvSpPr>
          <p:nvPr/>
        </p:nvSpPr>
        <p:spPr>
          <a:xfrm>
            <a:off x="3021874" y="4117786"/>
            <a:ext cx="6368831" cy="2084595"/>
          </a:xfrm>
          <a:prstGeom prst="rect">
            <a:avLst/>
          </a:prstGeom>
          <a:solidFill>
            <a:schemeClr val="bg1"/>
          </a:solidFill>
          <a:ln w="28575">
            <a:solidFill>
              <a:srgbClr val="63C98C"/>
            </a:solidFill>
            <a:prstDash val="sysDash"/>
          </a:ln>
          <a:effectLst>
            <a:outerShdw blurRad="50800" dist="38100" dir="2700000" algn="tl" rotWithShape="0">
              <a:prstClr val="black">
                <a:alpha val="40000"/>
              </a:prstClr>
            </a:outerShdw>
          </a:effectLst>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1500" b="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ky-KG" sz="2800" b="1" dirty="0">
                <a:solidFill>
                  <a:srgbClr val="002060"/>
                </a:solidFill>
              </a:rPr>
              <a:t>Бир нерсени аябай, чыдамсыздык менен </a:t>
            </a:r>
            <a:r>
              <a:rPr lang="ky-KG" sz="2800" b="1" dirty="0" smtClean="0">
                <a:solidFill>
                  <a:srgbClr val="002060"/>
                </a:solidFill>
              </a:rPr>
              <a:t>күтүү.</a:t>
            </a:r>
          </a:p>
          <a:p>
            <a:r>
              <a:rPr lang="ky-KG" sz="2800" b="1" dirty="0" smtClean="0">
                <a:solidFill>
                  <a:srgbClr val="002060"/>
                </a:solidFill>
              </a:rPr>
              <a:t>М:Элиме ылдам жетсем дегенде эки көзү төрт.</a:t>
            </a:r>
          </a:p>
          <a:p>
            <a:endParaRPr lang="ru-RU" sz="2800" b="1" dirty="0">
              <a:solidFill>
                <a:srgbClr val="002060"/>
              </a:solidFill>
            </a:endParaRPr>
          </a:p>
        </p:txBody>
      </p:sp>
      <p:pic>
        <p:nvPicPr>
          <p:cNvPr id="4" name="Рисунок 3"/>
          <p:cNvPicPr>
            <a:picLocks noChangeAspect="1"/>
          </p:cNvPicPr>
          <p:nvPr/>
        </p:nvPicPr>
        <p:blipFill>
          <a:blip r:embed="rId17"/>
          <a:stretch>
            <a:fillRect/>
          </a:stretch>
        </p:blipFill>
        <p:spPr>
          <a:xfrm>
            <a:off x="3984550" y="1371525"/>
            <a:ext cx="4760843" cy="2768170"/>
          </a:xfrm>
          <a:prstGeom prst="rect">
            <a:avLst/>
          </a:prstGeom>
        </p:spPr>
      </p:pic>
    </p:spTree>
    <p:extLst>
      <p:ext uri="{BB962C8B-B14F-4D97-AF65-F5344CB8AC3E}">
        <p14:creationId xmlns:p14="http://schemas.microsoft.com/office/powerpoint/2010/main" val="373124918"/>
      </p:ext>
    </p:extLst>
  </p:cSld>
  <p:clrMapOvr>
    <a:masterClrMapping/>
  </p:clrMapOvr>
  <p:transition spd="slow" advTm="4075">
    <p:fad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100"/>
                                  </p:stCondLst>
                                  <p:childTnLst>
                                    <p:set>
                                      <p:cBhvr override="childStyle">
                                        <p:cTn id="6" dur="indefinite"/>
                                        <p:tgtEl>
                                          <p:spTgt spid="21">
                                            <p:txEl>
                                              <p:pRg st="0" end="0"/>
                                            </p:txEl>
                                          </p:spTgt>
                                        </p:tgtEl>
                                        <p:attrNameLst>
                                          <p:attrName>style.color</p:attrName>
                                        </p:attrNameLst>
                                      </p:cBhvr>
                                      <p:to>
                                        <p:clrVal>
                                          <a:srgbClr val="FF0000"/>
                                        </p:clrVal>
                                      </p:to>
                                    </p:se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7" presetID="7" presetClass="emph" presetSubtype="1" nodeType="withEffect">
                                  <p:stCondLst>
                                    <p:cond delay="0"/>
                                  </p:stCondLst>
                                  <p:childTnLst>
                                    <p:set>
                                      <p:cBhvr>
                                        <p:cTn id="8" dur="indefinite"/>
                                        <p:tgtEl>
                                          <p:spTgt spid="21"/>
                                        </p:tgtEl>
                                        <p:attrNameLst>
                                          <p:attrName>stroke.color</p:attrName>
                                        </p:attrNameLst>
                                      </p:cBhvr>
                                      <p:to>
                                        <p:clrVal>
                                          <a:srgbClr val="F02E2E"/>
                                        </p:clrVal>
                                      </p:to>
                                    </p:set>
                                    <p:set>
                                      <p:cBhvr>
                                        <p:cTn id="9" dur="indefinite"/>
                                        <p:tgtEl>
                                          <p:spTgt spid="21"/>
                                        </p:tgtEl>
                                        <p:attrNameLst>
                                          <p:attrName>stroke.on</p:attrName>
                                        </p:attrNameLst>
                                      </p:cBhvr>
                                      <p:to>
                                        <p:strVal val="true"/>
                                      </p:to>
                                    </p:set>
                                  </p:childTnLst>
                                </p:cTn>
                              </p:par>
                            </p:childTnLst>
                          </p:cTn>
                        </p:par>
                      </p:childTnLst>
                    </p:cTn>
                  </p:par>
                </p:childTnLst>
              </p:cTn>
              <p:nextCondLst>
                <p:cond evt="onClick" delay="0">
                  <p:tgtEl>
                    <p:spTgt spid="21"/>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3" presetClass="emph" presetSubtype="1" grpId="0" nodeType="clickEffect">
                                  <p:stCondLst>
                                    <p:cond delay="100"/>
                                  </p:stCondLst>
                                  <p:childTnLst>
                                    <p:set>
                                      <p:cBhvr override="childStyle">
                                        <p:cTn id="14" dur="indefinite"/>
                                        <p:tgtEl>
                                          <p:spTgt spid="22">
                                            <p:txEl>
                                              <p:pRg st="0" end="0"/>
                                            </p:txEl>
                                          </p:spTgt>
                                        </p:tgtEl>
                                        <p:attrNameLst>
                                          <p:attrName>style.color</p:attrName>
                                        </p:attrNameLst>
                                      </p:cBhvr>
                                      <p:to>
                                        <p:clrVal>
                                          <a:srgbClr val="FF0000"/>
                                        </p:clrVal>
                                      </p:to>
                                    </p:set>
                                  </p:childTnLst>
                                  <p:subTnLst>
                                    <p:audio>
                                      <p:cMediaNode>
                                        <p:cTn display="0" masterRel="sameClick">
                                          <p:stCondLst>
                                            <p:cond evt="begin" delay="0">
                                              <p:tn val="13"/>
                                            </p:cond>
                                          </p:stCondLst>
                                          <p:endCondLst>
                                            <p:cond evt="onStopAudio" delay="0">
                                              <p:tgtEl>
                                                <p:sldTgt/>
                                              </p:tgtEl>
                                            </p:cond>
                                          </p:endCondLst>
                                        </p:cTn>
                                        <p:tgtEl>
                                          <p:sndTgt r:embed="rId2" name="voltage.wav"/>
                                        </p:tgtEl>
                                      </p:cMediaNode>
                                    </p:audio>
                                  </p:subTnLst>
                                </p:cTn>
                              </p:par>
                            </p:childTnLst>
                          </p:cTn>
                        </p:par>
                      </p:childTnLst>
                    </p:cTn>
                  </p:par>
                  <p:par>
                    <p:cTn id="15" fill="hold">
                      <p:stCondLst>
                        <p:cond delay="indefinite"/>
                      </p:stCondLst>
                      <p:childTnLst>
                        <p:par>
                          <p:cTn id="16" fill="hold">
                            <p:stCondLst>
                              <p:cond delay="0"/>
                            </p:stCondLst>
                            <p:childTnLst>
                              <p:par>
                                <p:cTn id="17" presetID="3" presetClass="emph" presetSubtype="1" grpId="0" nodeType="clickEffect">
                                  <p:stCondLst>
                                    <p:cond delay="100"/>
                                  </p:stCondLst>
                                  <p:childTnLst>
                                    <p:set>
                                      <p:cBhvr override="childStyle">
                                        <p:cTn id="18" dur="indefinite"/>
                                        <p:tgtEl>
                                          <p:spTgt spid="22">
                                            <p:txEl>
                                              <p:pRg st="1" end="1"/>
                                            </p:txEl>
                                          </p:spTgt>
                                        </p:tgtEl>
                                        <p:attrNameLst>
                                          <p:attrName>style.color</p:attrName>
                                        </p:attrNameLst>
                                      </p:cBhvr>
                                      <p:to>
                                        <p:clrVal>
                                          <a:srgbClr val="FF0000"/>
                                        </p:clrVal>
                                      </p:to>
                                    </p:se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par>
                                <p:cTn id="19" presetID="7" presetClass="emph" presetSubtype="1" nodeType="withEffect">
                                  <p:stCondLst>
                                    <p:cond delay="100"/>
                                  </p:stCondLst>
                                  <p:childTnLst>
                                    <p:set>
                                      <p:cBhvr>
                                        <p:cTn id="20" dur="indefinite"/>
                                        <p:tgtEl>
                                          <p:spTgt spid="22"/>
                                        </p:tgtEl>
                                        <p:attrNameLst>
                                          <p:attrName>stroke.color</p:attrName>
                                        </p:attrNameLst>
                                      </p:cBhvr>
                                      <p:to>
                                        <p:clrVal>
                                          <a:srgbClr val="F02E2E"/>
                                        </p:clrVal>
                                      </p:to>
                                    </p:set>
                                    <p:set>
                                      <p:cBhvr>
                                        <p:cTn id="21" dur="indefinite"/>
                                        <p:tgtEl>
                                          <p:spTgt spid="22"/>
                                        </p:tgtEl>
                                        <p:attrNameLst>
                                          <p:attrName>stroke.on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21" grpId="0" build="p"/>
      <p:bldP spid="2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81052" y="209008"/>
            <a:ext cx="9369196" cy="809896"/>
          </a:xfrm>
        </p:spPr>
        <p:txBody>
          <a:bodyPr>
            <a:normAutofit fontScale="90000"/>
          </a:bodyPr>
          <a:lstStyle/>
          <a:p>
            <a:r>
              <a:rPr lang="ky-KG" b="1" dirty="0" smtClean="0">
                <a:solidFill>
                  <a:srgbClr val="C00000"/>
                </a:solidFill>
              </a:rPr>
              <a:t>Көз артуу</a:t>
            </a:r>
            <a:endParaRPr lang="ru-RU" b="1" dirty="0">
              <a:solidFill>
                <a:srgbClr val="C00000"/>
              </a:solidFill>
            </a:endParaRPr>
          </a:p>
        </p:txBody>
      </p:sp>
      <p:sp>
        <p:nvSpPr>
          <p:cNvPr id="3" name="Подзаголовок 2"/>
          <p:cNvSpPr>
            <a:spLocks noGrp="1"/>
          </p:cNvSpPr>
          <p:nvPr>
            <p:ph type="subTitle" idx="1"/>
          </p:nvPr>
        </p:nvSpPr>
        <p:spPr>
          <a:xfrm>
            <a:off x="1881051" y="5033554"/>
            <a:ext cx="8865325" cy="1297577"/>
          </a:xfrm>
        </p:spPr>
        <p:txBody>
          <a:bodyPr>
            <a:normAutofit lnSpcReduction="10000"/>
          </a:bodyPr>
          <a:lstStyle/>
          <a:p>
            <a:r>
              <a:rPr lang="ky-KG" sz="2800" dirty="0" smtClean="0">
                <a:solidFill>
                  <a:srgbClr val="C00000"/>
                </a:solidFill>
              </a:rPr>
              <a:t>Бир нерсеге абдан кызыгуу,суктануу,бирөөнүн бир нерсесин менчиктеп алгысы келген адам.</a:t>
            </a:r>
          </a:p>
          <a:p>
            <a:r>
              <a:rPr lang="ky-KG" sz="2800" dirty="0" smtClean="0">
                <a:solidFill>
                  <a:srgbClr val="C00000"/>
                </a:solidFill>
              </a:rPr>
              <a:t>М:Ансыз деле кытайлар биздин жерге көз артып жүрөт.</a:t>
            </a:r>
            <a:endParaRPr lang="ru-RU" sz="2800" dirty="0">
              <a:solidFill>
                <a:srgbClr val="C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19" y="1018904"/>
            <a:ext cx="8490857" cy="3675018"/>
          </a:xfrm>
          <a:prstGeom prst="rect">
            <a:avLst/>
          </a:prstGeom>
        </p:spPr>
      </p:pic>
    </p:spTree>
    <p:extLst>
      <p:ext uri="{BB962C8B-B14F-4D97-AF65-F5344CB8AC3E}">
        <p14:creationId xmlns:p14="http://schemas.microsoft.com/office/powerpoint/2010/main" val="1850619215"/>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9876" y="165463"/>
            <a:ext cx="8620372" cy="687977"/>
          </a:xfrm>
        </p:spPr>
        <p:txBody>
          <a:bodyPr>
            <a:normAutofit fontScale="90000"/>
          </a:bodyPr>
          <a:lstStyle/>
          <a:p>
            <a:r>
              <a:rPr lang="ky-KG" b="1" dirty="0" smtClean="0">
                <a:solidFill>
                  <a:srgbClr val="7030A0"/>
                </a:solidFill>
              </a:rPr>
              <a:t>Көзүнө чөп салуу.</a:t>
            </a:r>
            <a:endParaRPr lang="ru-RU" b="1" dirty="0">
              <a:solidFill>
                <a:srgbClr val="7030A0"/>
              </a:solidFill>
            </a:endParaRPr>
          </a:p>
        </p:txBody>
      </p:sp>
      <p:sp>
        <p:nvSpPr>
          <p:cNvPr id="3" name="Подзаголовок 2"/>
          <p:cNvSpPr>
            <a:spLocks noGrp="1"/>
          </p:cNvSpPr>
          <p:nvPr>
            <p:ph type="subTitle" idx="1"/>
          </p:nvPr>
        </p:nvSpPr>
        <p:spPr>
          <a:xfrm>
            <a:off x="2351314" y="4241074"/>
            <a:ext cx="7498080" cy="1981230"/>
          </a:xfrm>
        </p:spPr>
        <p:txBody>
          <a:bodyPr/>
          <a:lstStyle/>
          <a:p>
            <a:r>
              <a:rPr lang="ky-KG" sz="3200" b="1" dirty="0" smtClean="0"/>
              <a:t>Астыртан ,билдирбей,тымызын бузуктук кылуу.</a:t>
            </a:r>
          </a:p>
          <a:p>
            <a:r>
              <a:rPr lang="ky-KG" sz="3200" b="1" dirty="0" smtClean="0"/>
              <a:t>М:Сени досум экен деп жүрсөм,акырын көзүмө чөп  салып жүрүптүрсүң да ээ?</a:t>
            </a:r>
            <a:endParaRPr lang="ru-RU" sz="3200"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349" y="966651"/>
            <a:ext cx="5564777" cy="2969841"/>
          </a:xfrm>
          <a:prstGeom prst="rect">
            <a:avLst/>
          </a:prstGeom>
        </p:spPr>
      </p:pic>
    </p:spTree>
    <p:extLst>
      <p:ext uri="{BB962C8B-B14F-4D97-AF65-F5344CB8AC3E}">
        <p14:creationId xmlns:p14="http://schemas.microsoft.com/office/powerpoint/2010/main" val="345190613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20000">
              <a:srgbClr val="EFEDED"/>
            </a:gs>
            <a:gs pos="37200">
              <a:srgbClr val="F4F3F3"/>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1383" y="182881"/>
            <a:ext cx="9438865" cy="731519"/>
          </a:xfrm>
        </p:spPr>
        <p:txBody>
          <a:bodyPr>
            <a:normAutofit fontScale="90000"/>
          </a:bodyPr>
          <a:lstStyle/>
          <a:p>
            <a:r>
              <a:rPr lang="ky-KG" b="1" dirty="0" smtClean="0">
                <a:solidFill>
                  <a:srgbClr val="C00000"/>
                </a:solidFill>
              </a:rPr>
              <a:t>Көзүн тазалоо.</a:t>
            </a:r>
            <a:endParaRPr lang="ru-RU" b="1" dirty="0">
              <a:solidFill>
                <a:srgbClr val="C00000"/>
              </a:solidFill>
            </a:endParaRPr>
          </a:p>
        </p:txBody>
      </p:sp>
      <p:sp>
        <p:nvSpPr>
          <p:cNvPr id="3" name="Подзаголовок 2"/>
          <p:cNvSpPr>
            <a:spLocks noGrp="1"/>
          </p:cNvSpPr>
          <p:nvPr>
            <p:ph type="subTitle" idx="1"/>
          </p:nvPr>
        </p:nvSpPr>
        <p:spPr>
          <a:xfrm>
            <a:off x="2342606" y="4566542"/>
            <a:ext cx="7036525" cy="1512041"/>
          </a:xfrm>
        </p:spPr>
        <p:txBody>
          <a:bodyPr>
            <a:normAutofit lnSpcReduction="10000"/>
          </a:bodyPr>
          <a:lstStyle/>
          <a:p>
            <a:r>
              <a:rPr lang="ky-KG" sz="3200" dirty="0" smtClean="0">
                <a:solidFill>
                  <a:srgbClr val="7030A0"/>
                </a:solidFill>
              </a:rPr>
              <a:t>Жок кылуу,өлтүрүү.</a:t>
            </a:r>
          </a:p>
          <a:p>
            <a:r>
              <a:rPr lang="ky-KG" sz="3200" dirty="0" smtClean="0">
                <a:solidFill>
                  <a:srgbClr val="7030A0"/>
                </a:solidFill>
              </a:rPr>
              <a:t>М:Зуннахундар Каныбектин көзүн тазалоого аракет жасашты.</a:t>
            </a:r>
            <a:endParaRPr lang="ru-RU" sz="3200" dirty="0">
              <a:solidFill>
                <a:srgbClr val="7030A0"/>
              </a:solidFill>
            </a:endParaRPr>
          </a:p>
        </p:txBody>
      </p:sp>
      <p:pic>
        <p:nvPicPr>
          <p:cNvPr id="5" name="Рисунок 4"/>
          <p:cNvPicPr>
            <a:picLocks noChangeAspect="1"/>
          </p:cNvPicPr>
          <p:nvPr/>
        </p:nvPicPr>
        <p:blipFill>
          <a:blip r:embed="rId2"/>
          <a:stretch>
            <a:fillRect/>
          </a:stretch>
        </p:blipFill>
        <p:spPr>
          <a:xfrm>
            <a:off x="3126377" y="975360"/>
            <a:ext cx="6923314" cy="3187337"/>
          </a:xfrm>
          <a:prstGeom prst="rect">
            <a:avLst/>
          </a:prstGeom>
        </p:spPr>
      </p:pic>
    </p:spTree>
    <p:extLst>
      <p:ext uri="{BB962C8B-B14F-4D97-AF65-F5344CB8AC3E}">
        <p14:creationId xmlns:p14="http://schemas.microsoft.com/office/powerpoint/2010/main" val="215414652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15291" y="243841"/>
            <a:ext cx="9734957" cy="635725"/>
          </a:xfrm>
        </p:spPr>
        <p:txBody>
          <a:bodyPr>
            <a:normAutofit fontScale="90000"/>
          </a:bodyPr>
          <a:lstStyle/>
          <a:p>
            <a:r>
              <a:rPr lang="ky-KG" b="1" dirty="0" smtClean="0">
                <a:solidFill>
                  <a:srgbClr val="C00000"/>
                </a:solidFill>
              </a:rPr>
              <a:t>Көзү чанагынан чыгуу.</a:t>
            </a:r>
            <a:endParaRPr lang="ru-RU" b="1" dirty="0">
              <a:solidFill>
                <a:srgbClr val="C00000"/>
              </a:solidFill>
            </a:endParaRPr>
          </a:p>
        </p:txBody>
      </p:sp>
      <p:sp>
        <p:nvSpPr>
          <p:cNvPr id="3" name="Подзаголовок 2"/>
          <p:cNvSpPr>
            <a:spLocks noGrp="1"/>
          </p:cNvSpPr>
          <p:nvPr>
            <p:ph type="subTitle" idx="1"/>
          </p:nvPr>
        </p:nvSpPr>
        <p:spPr>
          <a:xfrm>
            <a:off x="1802674" y="4566541"/>
            <a:ext cx="8543109" cy="1938761"/>
          </a:xfrm>
        </p:spPr>
        <p:txBody>
          <a:bodyPr>
            <a:normAutofit lnSpcReduction="10000"/>
          </a:bodyPr>
          <a:lstStyle/>
          <a:p>
            <a:r>
              <a:rPr lang="ky-KG" sz="3200" b="1" dirty="0" smtClean="0">
                <a:solidFill>
                  <a:schemeClr val="tx1">
                    <a:lumMod val="95000"/>
                    <a:lumOff val="5000"/>
                  </a:schemeClr>
                </a:solidFill>
              </a:rPr>
              <a:t>Катуу корккондо,таң калганда же ачуусу келгенде көзү чоң ачылып,бакырая түшүү.</a:t>
            </a:r>
          </a:p>
          <a:p>
            <a:r>
              <a:rPr lang="ky-KG" sz="3200" b="1" dirty="0" smtClean="0">
                <a:solidFill>
                  <a:schemeClr val="tx1">
                    <a:lumMod val="95000"/>
                    <a:lumOff val="5000"/>
                  </a:schemeClr>
                </a:solidFill>
              </a:rPr>
              <a:t>М:Хандын көзүнөн чанагы чыгып,кабагы карыш түйүлдү.</a:t>
            </a:r>
            <a:endParaRPr lang="ru-RU" sz="3200" b="1"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012" y="957943"/>
            <a:ext cx="6460211" cy="3448594"/>
          </a:xfrm>
          <a:prstGeom prst="rect">
            <a:avLst/>
          </a:prstGeom>
        </p:spPr>
      </p:pic>
    </p:spTree>
    <p:extLst>
      <p:ext uri="{BB962C8B-B14F-4D97-AF65-F5344CB8AC3E}">
        <p14:creationId xmlns:p14="http://schemas.microsoft.com/office/powerpoint/2010/main" val="259658938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2034" y="798897"/>
            <a:ext cx="10393352" cy="5043638"/>
          </a:xfrm>
        </p:spPr>
        <p:txBody>
          <a:bodyPr>
            <a:normAutofit/>
          </a:bodyPr>
          <a:lstStyle/>
          <a:p>
            <a:pPr>
              <a:lnSpc>
                <a:spcPct val="107000"/>
              </a:lnSpc>
              <a:spcAft>
                <a:spcPts val="800"/>
              </a:spcAft>
            </a:pPr>
            <a:r>
              <a:rPr lang="ky-KG" sz="2700" dirty="0">
                <a:latin typeface="Times New Roman" panose="02020603050405020304" pitchFamily="18" charset="0"/>
                <a:ea typeface="Calibri" panose="020F0502020204030204" pitchFamily="34" charset="0"/>
                <a:cs typeface="Times New Roman" panose="02020603050405020304" pitchFamily="18" charset="0"/>
              </a:rPr>
              <a:t>Сабактын максаттары: </a:t>
            </a:r>
            <a:r>
              <a:rPr lang="ky-KG" sz="2700" dirty="0" smtClean="0">
                <a:latin typeface="Times New Roman" panose="02020603050405020304" pitchFamily="18" charset="0"/>
                <a:ea typeface="Calibri" panose="020F0502020204030204" pitchFamily="34" charset="0"/>
                <a:cs typeface="Times New Roman" panose="02020603050405020304" pitchFamily="18" charset="0"/>
              </a:rPr>
              <a:t/>
            </a:r>
            <a:br>
              <a:rPr lang="ky-KG" sz="2700" dirty="0" smtClean="0">
                <a:latin typeface="Times New Roman" panose="02020603050405020304" pitchFamily="18" charset="0"/>
                <a:ea typeface="Calibri" panose="020F0502020204030204" pitchFamily="34" charset="0"/>
                <a:cs typeface="Times New Roman" panose="02020603050405020304" pitchFamily="18" charset="0"/>
              </a:rPr>
            </a:br>
            <a:r>
              <a:rPr lang="ky-KG" sz="2700" dirty="0" smtClean="0">
                <a:latin typeface="Times New Roman" panose="02020603050405020304" pitchFamily="18" charset="0"/>
                <a:ea typeface="Calibri" panose="020F0502020204030204" pitchFamily="34" charset="0"/>
                <a:cs typeface="Times New Roman" panose="02020603050405020304" pitchFamily="18" charset="0"/>
              </a:rPr>
              <a:t>- </a:t>
            </a:r>
            <a:r>
              <a:rPr lang="ky-KG" sz="2700" dirty="0">
                <a:latin typeface="Times New Roman" panose="02020603050405020304" pitchFamily="18" charset="0"/>
                <a:ea typeface="Calibri" panose="020F0502020204030204" pitchFamily="34" charset="0"/>
                <a:cs typeface="Times New Roman" panose="02020603050405020304" pitchFamily="18" charset="0"/>
              </a:rPr>
              <a:t>Фразеологизмдер жөнүндө жалпы маалымат </a:t>
            </a:r>
            <a:r>
              <a:rPr lang="ky-KG" sz="2700" dirty="0" smtClean="0">
                <a:latin typeface="Times New Roman" panose="02020603050405020304" pitchFamily="18" charset="0"/>
                <a:ea typeface="Calibri" panose="020F0502020204030204" pitchFamily="34" charset="0"/>
                <a:cs typeface="Times New Roman" panose="02020603050405020304" pitchFamily="18" charset="0"/>
              </a:rPr>
              <a:t>алабыз;</a:t>
            </a:r>
            <a:br>
              <a:rPr lang="ky-KG" sz="2700" dirty="0" smtClean="0">
                <a:latin typeface="Times New Roman" panose="02020603050405020304" pitchFamily="18" charset="0"/>
                <a:ea typeface="Calibri" panose="020F0502020204030204" pitchFamily="34" charset="0"/>
                <a:cs typeface="Times New Roman" panose="02020603050405020304" pitchFamily="18" charset="0"/>
              </a:rPr>
            </a:br>
            <a:r>
              <a:rPr lang="ky-KG" sz="2700" dirty="0" smtClean="0">
                <a:latin typeface="Times New Roman" panose="02020603050405020304" pitchFamily="18" charset="0"/>
                <a:ea typeface="Calibri" panose="020F0502020204030204" pitchFamily="34" charset="0"/>
                <a:cs typeface="Times New Roman" panose="02020603050405020304" pitchFamily="18" charset="0"/>
              </a:rPr>
              <a:t/>
            </a:r>
            <a:br>
              <a:rPr lang="ky-KG" sz="2700" dirty="0" smtClean="0">
                <a:latin typeface="Times New Roman" panose="02020603050405020304" pitchFamily="18" charset="0"/>
                <a:ea typeface="Calibri" panose="020F0502020204030204" pitchFamily="34" charset="0"/>
                <a:cs typeface="Times New Roman" panose="02020603050405020304" pitchFamily="18" charset="0"/>
              </a:rPr>
            </a:br>
            <a:r>
              <a:rPr lang="ky-KG" sz="2700" dirty="0" smtClean="0">
                <a:latin typeface="Times New Roman" panose="02020603050405020304" pitchFamily="18" charset="0"/>
                <a:ea typeface="Calibri" panose="020F0502020204030204" pitchFamily="34" charset="0"/>
                <a:cs typeface="Times New Roman" panose="02020603050405020304" pitchFamily="18" charset="0"/>
              </a:rPr>
              <a:t>-Фразеологизмдердин түрлөрү менен таанышышабыз;</a:t>
            </a:r>
            <a:br>
              <a:rPr lang="ky-KG" sz="2700" dirty="0" smtClean="0">
                <a:latin typeface="Times New Roman" panose="02020603050405020304" pitchFamily="18" charset="0"/>
                <a:ea typeface="Calibri" panose="020F0502020204030204" pitchFamily="34" charset="0"/>
                <a:cs typeface="Times New Roman" panose="02020603050405020304" pitchFamily="18" charset="0"/>
              </a:rPr>
            </a:br>
            <a:r>
              <a:rPr lang="ru-RU" sz="2700" dirty="0">
                <a:latin typeface="Calibri" panose="020F0502020204030204" pitchFamily="34" charset="0"/>
                <a:ea typeface="Calibri" panose="020F0502020204030204" pitchFamily="34" charset="0"/>
                <a:cs typeface="Times New Roman" panose="02020603050405020304" pitchFamily="18" charset="0"/>
              </a:rPr>
              <a:t/>
            </a:r>
            <a:br>
              <a:rPr lang="ru-RU" sz="2700" dirty="0">
                <a:latin typeface="Calibri" panose="020F0502020204030204" pitchFamily="34" charset="0"/>
                <a:ea typeface="Calibri" panose="020F0502020204030204" pitchFamily="34" charset="0"/>
                <a:cs typeface="Times New Roman" panose="02020603050405020304" pitchFamily="18" charset="0"/>
              </a:rPr>
            </a:br>
            <a:r>
              <a:rPr lang="ky-KG" sz="2700" dirty="0">
                <a:latin typeface="Times New Roman" panose="02020603050405020304" pitchFamily="18" charset="0"/>
                <a:ea typeface="Calibri" panose="020F0502020204030204" pitchFamily="34" charset="0"/>
                <a:cs typeface="Times New Roman" panose="02020603050405020304" pitchFamily="18" charset="0"/>
              </a:rPr>
              <a:t> -</a:t>
            </a:r>
            <a:r>
              <a:rPr lang="ky-KG" sz="2700" dirty="0" smtClean="0">
                <a:latin typeface="Times New Roman" panose="02020603050405020304" pitchFamily="18" charset="0"/>
                <a:ea typeface="Calibri" panose="020F0502020204030204" pitchFamily="34" charset="0"/>
                <a:cs typeface="Times New Roman" panose="02020603050405020304" pitchFamily="18" charset="0"/>
              </a:rPr>
              <a:t> </a:t>
            </a:r>
            <a:r>
              <a:rPr lang="ky-KG" sz="2700" dirty="0">
                <a:latin typeface="Times New Roman" panose="02020603050405020304" pitchFamily="18" charset="0"/>
                <a:ea typeface="Calibri" panose="020F0502020204030204" pitchFamily="34" charset="0"/>
                <a:cs typeface="Times New Roman" panose="02020603050405020304" pitchFamily="18" charset="0"/>
              </a:rPr>
              <a:t>Берилген </a:t>
            </a:r>
            <a:r>
              <a:rPr lang="ky-KG" sz="2700" dirty="0" smtClean="0">
                <a:latin typeface="Times New Roman" panose="02020603050405020304" pitchFamily="18" charset="0"/>
                <a:ea typeface="Calibri" panose="020F0502020204030204" pitchFamily="34" charset="0"/>
                <a:cs typeface="Times New Roman" panose="02020603050405020304" pitchFamily="18" charset="0"/>
              </a:rPr>
              <a:t>көнүгүүлөр, мисалдар аркылуу фразеологизмдердин маанисин чечмелегенге үйрөнөбүз.</a:t>
            </a:r>
            <a:br>
              <a:rPr lang="ky-KG" sz="2700" dirty="0" smtClean="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Calibri" panose="020F0502020204030204" pitchFamily="34" charset="0"/>
                <a:ea typeface="Calibri" panose="020F0502020204030204" pitchFamily="34" charset="0"/>
                <a:cs typeface="Times New Roman" panose="02020603050405020304" pitchFamily="18" charset="0"/>
              </a:rPr>
              <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1558834769"/>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13566" y="2930914"/>
            <a:ext cx="8620372" cy="819125"/>
          </a:xfrm>
        </p:spPr>
        <p:txBody>
          <a:bodyPr>
            <a:noAutofit/>
          </a:bodyPr>
          <a:lstStyle/>
          <a:p>
            <a:r>
              <a:rPr lang="ky-KG" sz="4400" dirty="0">
                <a:solidFill>
                  <a:srgbClr val="5B9BD5">
                    <a:lumMod val="75000"/>
                  </a:srgbClr>
                </a:solidFill>
              </a:rPr>
              <a:t>Мына,балдар,көрдүңөрбү,биз бүгүн силер менен адамдын денесине жана көзүнө байланышкан айрым гана фразеологизм сөздөр </a:t>
            </a:r>
            <a:r>
              <a:rPr lang="ky-KG" sz="4400" dirty="0" smtClean="0">
                <a:solidFill>
                  <a:srgbClr val="5B9BD5">
                    <a:lumMod val="75000"/>
                  </a:srgbClr>
                </a:solidFill>
              </a:rPr>
              <a:t>менен </a:t>
            </a:r>
            <a:r>
              <a:rPr lang="ky-KG" sz="4400" dirty="0">
                <a:solidFill>
                  <a:srgbClr val="5B9BD5">
                    <a:lumMod val="75000"/>
                  </a:srgbClr>
                </a:solidFill>
              </a:rPr>
              <a:t>тааныштык.Силер да ата-энеңер,чоң ата,чоң энеңер менен отуруп,турмушта кеңири </a:t>
            </a:r>
            <a:r>
              <a:rPr lang="ky-KG" sz="4400" dirty="0" smtClean="0">
                <a:solidFill>
                  <a:srgbClr val="5B9BD5">
                    <a:lumMod val="75000"/>
                  </a:srgbClr>
                </a:solidFill>
              </a:rPr>
              <a:t>колдонулган </a:t>
            </a:r>
            <a:r>
              <a:rPr lang="ky-KG" sz="4400" dirty="0">
                <a:solidFill>
                  <a:srgbClr val="5B9BD5">
                    <a:lumMod val="75000"/>
                  </a:srgbClr>
                </a:solidFill>
              </a:rPr>
              <a:t>фразеологизм сөздөрдү таап көргүлө</a:t>
            </a:r>
            <a:r>
              <a:rPr lang="ky-KG" sz="4400" b="0" dirty="0">
                <a:solidFill>
                  <a:srgbClr val="5B9BD5">
                    <a:lumMod val="75000"/>
                  </a:srgbClr>
                </a:solidFill>
              </a:rPr>
              <a:t>.</a:t>
            </a:r>
            <a:endParaRPr lang="ru-RU" sz="4400" dirty="0"/>
          </a:p>
        </p:txBody>
      </p:sp>
    </p:spTree>
    <p:extLst>
      <p:ext uri="{BB962C8B-B14F-4D97-AF65-F5344CB8AC3E}">
        <p14:creationId xmlns:p14="http://schemas.microsoft.com/office/powerpoint/2010/main" val="335455104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20000">
              <a:srgbClr val="EFEDED"/>
            </a:gs>
            <a:gs pos="37200">
              <a:srgbClr val="F4F3F3"/>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49154" y="2957548"/>
            <a:ext cx="9352449" cy="928166"/>
          </a:xfrm>
        </p:spPr>
        <p:txBody>
          <a:bodyPr>
            <a:normAutofit fontScale="90000"/>
          </a:bodyPr>
          <a:lstStyle/>
          <a:p>
            <a:r>
              <a:rPr lang="ky-KG" sz="3200" b="0" dirty="0" smtClean="0">
                <a:latin typeface="Times New Roman" panose="02020603050405020304" pitchFamily="18" charset="0"/>
                <a:ea typeface="Calibri" panose="020F0502020204030204" pitchFamily="34" charset="0"/>
              </a:rPr>
              <a:t>Балдар,кыргыз </a:t>
            </a:r>
            <a:r>
              <a:rPr lang="ky-KG" sz="3200" b="0" dirty="0">
                <a:latin typeface="Times New Roman" panose="02020603050405020304" pitchFamily="18" charset="0"/>
                <a:ea typeface="Calibri" panose="020F0502020204030204" pitchFamily="34" charset="0"/>
              </a:rPr>
              <a:t>тили көрөңгөлүү, бай, улуу тил экендигине күбө болдуңар. Ушундай образдуу, ийкемдүү сөз берметтерибизди атадан балага, муундан муунга өткөрүп, сактап, учугун жоготпой улап келген кыргыз эли. Андыктан улуу тилибизди аздектеп, барктап алуу келечек муундарга жеткирүү – ар бирибиздин, келечек ээлери болгон силердин атуулдук милдетиңер</a:t>
            </a:r>
            <a:endParaRPr lang="ru-RU" sz="3200" b="0" dirty="0"/>
          </a:p>
        </p:txBody>
      </p:sp>
    </p:spTree>
    <p:extLst>
      <p:ext uri="{BB962C8B-B14F-4D97-AF65-F5344CB8AC3E}">
        <p14:creationId xmlns:p14="http://schemas.microsoft.com/office/powerpoint/2010/main" val="85682310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87655" y="904775"/>
            <a:ext cx="9932469" cy="5953225"/>
          </a:xfrm>
          <a:prstGeom prst="rect">
            <a:avLst/>
          </a:prstGeom>
          <a:noFill/>
          <a:ln w="76200">
            <a:noFill/>
          </a:ln>
        </p:spPr>
        <p:txBody>
          <a:bodyPr anchor="ctr"/>
          <a:lstStyle>
            <a:lvl1pPr algn="ctr" defTabSz="685800" rtl="0" eaLnBrk="1" latinLnBrk="0" hangingPunct="1">
              <a:lnSpc>
                <a:spcPct val="90000"/>
              </a:lnSpc>
              <a:spcBef>
                <a:spcPct val="0"/>
              </a:spcBef>
              <a:buNone/>
              <a:defRPr sz="4500" kern="1200">
                <a:solidFill>
                  <a:schemeClr val="accent1">
                    <a:lumMod val="75000"/>
                  </a:schemeClr>
                </a:solidFill>
                <a:latin typeface="Segoe UI Light" panose="020B0502040204020203" pitchFamily="34" charset="0"/>
                <a:ea typeface="+mj-ea"/>
                <a:cs typeface="Segoe UI Light" panose="020B0502040204020203" pitchFamily="34" charset="0"/>
              </a:defRPr>
            </a:lvl1pPr>
          </a:lstStyle>
          <a:p>
            <a:r>
              <a:rPr lang="ky-KG" sz="6000" b="1" i="1" dirty="0">
                <a:solidFill>
                  <a:srgbClr val="C00000"/>
                </a:solidFill>
              </a:rPr>
              <a:t>Көңүл </a:t>
            </a:r>
            <a:r>
              <a:rPr lang="ky-KG" sz="6000" b="1" i="1" dirty="0" smtClean="0">
                <a:solidFill>
                  <a:srgbClr val="C00000"/>
                </a:solidFill>
              </a:rPr>
              <a:t>бурганыңыздарга</a:t>
            </a:r>
          </a:p>
          <a:p>
            <a:r>
              <a:rPr lang="ky-KG" sz="6000" b="1" i="1" dirty="0" smtClean="0">
                <a:solidFill>
                  <a:srgbClr val="C00000"/>
                </a:solidFill>
              </a:rPr>
              <a:t> </a:t>
            </a:r>
            <a:r>
              <a:rPr lang="ky-KG" sz="6000" b="1" i="1" dirty="0">
                <a:solidFill>
                  <a:srgbClr val="C00000"/>
                </a:solidFill>
              </a:rPr>
              <a:t>чоң р</a:t>
            </a:r>
            <a:r>
              <a:rPr lang="ru-RU" sz="6000" b="1" i="1" dirty="0" err="1" smtClean="0">
                <a:solidFill>
                  <a:srgbClr val="C00000"/>
                </a:solidFill>
              </a:rPr>
              <a:t>ахмат</a:t>
            </a:r>
            <a:r>
              <a:rPr lang="ru-RU" sz="6000" b="1" i="1" dirty="0">
                <a:solidFill>
                  <a:srgbClr val="C00000"/>
                </a:solidFill>
              </a:rPr>
              <a:t>!</a:t>
            </a:r>
          </a:p>
        </p:txBody>
      </p:sp>
    </p:spTree>
    <p:extLst>
      <p:ext uri="{BB962C8B-B14F-4D97-AF65-F5344CB8AC3E}">
        <p14:creationId xmlns:p14="http://schemas.microsoft.com/office/powerpoint/2010/main" val="2176220994"/>
      </p:ext>
    </p:extLst>
  </p:cSld>
  <p:clrMapOvr>
    <a:masterClrMapping/>
  </p:clrMapOvr>
  <p:transition spd="slow" advTm="69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1000"/>
                            </p:stCondLst>
                            <p:childTnLst>
                              <p:par>
                                <p:cTn id="9" presetID="16" presetClass="emph" presetSubtype="0" fill="hold" grpId="1" nodeType="afterEffect">
                                  <p:stCondLst>
                                    <p:cond delay="0"/>
                                  </p:stCondLst>
                                  <p:iterate type="lt">
                                    <p:tmPct val="4000"/>
                                  </p:iterate>
                                  <p:childTnLst>
                                    <p:set>
                                      <p:cBhvr override="childStyle">
                                        <p:cTn id="10" dur="5000" fill="hold"/>
                                        <p:tgtEl>
                                          <p:spTgt spid="4"/>
                                        </p:tgtEl>
                                        <p:attrNameLst>
                                          <p:attrName>style.color</p:attrName>
                                        </p:attrNameLst>
                                      </p:cBhvr>
                                      <p:to>
                                        <p:clrVal>
                                          <a:srgbClr val="588834"/>
                                        </p:clrVal>
                                      </p:to>
                                    </p:set>
                                    <p:set>
                                      <p:cBhvr>
                                        <p:cTn id="11" dur="5000" fill="hold"/>
                                        <p:tgtEl>
                                          <p:spTgt spid="4"/>
                                        </p:tgtEl>
                                        <p:attrNameLst>
                                          <p:attrName>fillcolor</p:attrName>
                                        </p:attrNameLst>
                                      </p:cBhvr>
                                      <p:to>
                                        <p:clrVal>
                                          <a:srgbClr val="588834"/>
                                        </p:clrVal>
                                      </p:to>
                                    </p:set>
                                    <p:set>
                                      <p:cBhvr>
                                        <p:cTn id="12" dur="5000" fill="hold"/>
                                        <p:tgtEl>
                                          <p:spTgt spid="4"/>
                                        </p:tgtEl>
                                        <p:attrNameLst>
                                          <p:attrName>fill.type</p:attrName>
                                        </p:attrNameLst>
                                      </p:cBhvr>
                                      <p:to>
                                        <p:strVal val="solid"/>
                                      </p:to>
                                    </p:set>
                                  </p:childTnLst>
                                </p:cTn>
                              </p:par>
                              <p:par>
                                <p:cTn id="13" presetID="36" presetClass="emph" presetSubtype="0" repeatCount="indefinite" fill="remove" grpId="2" nodeType="withEffect">
                                  <p:stCondLst>
                                    <p:cond delay="0"/>
                                  </p:stCondLst>
                                  <p:iterate type="lt">
                                    <p:tmPct val="10000"/>
                                  </p:iterate>
                                  <p:childTnLst>
                                    <p:animScale>
                                      <p:cBhvr>
                                        <p:cTn id="14" dur="500" autoRev="1" fill="hold">
                                          <p:stCondLst>
                                            <p:cond delay="0"/>
                                          </p:stCondLst>
                                        </p:cTn>
                                        <p:tgtEl>
                                          <p:spTgt spid="4"/>
                                        </p:tgtEl>
                                      </p:cBhvr>
                                      <p:to x="80000" y="100000"/>
                                    </p:animScale>
                                    <p:anim by="(#ppt_w*0.10)" calcmode="lin" valueType="num">
                                      <p:cBhvr>
                                        <p:cTn id="15" dur="500" autoRev="1" fill="hold">
                                          <p:stCondLst>
                                            <p:cond delay="0"/>
                                          </p:stCondLst>
                                        </p:cTn>
                                        <p:tgtEl>
                                          <p:spTgt spid="4"/>
                                        </p:tgtEl>
                                        <p:attrNameLst>
                                          <p:attrName>ppt_x</p:attrName>
                                        </p:attrNameLst>
                                      </p:cBhvr>
                                    </p:anim>
                                    <p:anim by="(-#ppt_w*0.10)" calcmode="lin" valueType="num">
                                      <p:cBhvr>
                                        <p:cTn id="16" dur="500" autoRev="1" fill="hold">
                                          <p:stCondLst>
                                            <p:cond delay="0"/>
                                          </p:stCondLst>
                                        </p:cTn>
                                        <p:tgtEl>
                                          <p:spTgt spid="4"/>
                                        </p:tgtEl>
                                        <p:attrNameLst>
                                          <p:attrName>ppt_y</p:attrName>
                                        </p:attrNameLst>
                                      </p:cBhvr>
                                    </p:anim>
                                    <p:animRot by="-480000">
                                      <p:cBhvr>
                                        <p:cTn id="17" dur="50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hingle">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0214" y="1899821"/>
            <a:ext cx="10808979" cy="2336350"/>
          </a:xfrm>
        </p:spPr>
        <p:txBody>
          <a:bodyPr>
            <a:noAutofit/>
          </a:bodyPr>
          <a:lstStyle/>
          <a:p>
            <a:r>
              <a:rPr lang="ky-KG" sz="4000" dirty="0"/>
              <a:t>Балдар, биздин кебибиз сүйлөмдөрдөн турат. </a:t>
            </a:r>
            <a:r>
              <a:rPr lang="ky-KG" sz="4000" dirty="0" smtClean="0"/>
              <a:t/>
            </a:r>
            <a:br>
              <a:rPr lang="ky-KG" sz="4000" dirty="0" smtClean="0"/>
            </a:br>
            <a:r>
              <a:rPr lang="ky-KG" sz="4000" dirty="0" smtClean="0"/>
              <a:t>Сүйлөмдөр </a:t>
            </a:r>
            <a:r>
              <a:rPr lang="ky-KG" sz="4000" dirty="0"/>
              <a:t>сөздөрдөн жана сөз айкаштарынан </a:t>
            </a:r>
            <a:r>
              <a:rPr lang="ky-KG" sz="4000" dirty="0" smtClean="0"/>
              <a:t>куралат.</a:t>
            </a:r>
            <a:endParaRPr lang="ru-RU" sz="4000" dirty="0">
              <a:solidFill>
                <a:srgbClr val="FF0000"/>
              </a:solidFill>
            </a:endParaRPr>
          </a:p>
        </p:txBody>
      </p:sp>
    </p:spTree>
    <p:extLst>
      <p:ext uri="{BB962C8B-B14F-4D97-AF65-F5344CB8AC3E}">
        <p14:creationId xmlns:p14="http://schemas.microsoft.com/office/powerpoint/2010/main" val="99072664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99323" y="2563970"/>
            <a:ext cx="8620372" cy="819125"/>
          </a:xfrm>
        </p:spPr>
        <p:txBody>
          <a:bodyPr>
            <a:normAutofit fontScale="90000"/>
          </a:bodyPr>
          <a:lstStyle/>
          <a:p>
            <a:r>
              <a:rPr lang="ky-KG" sz="3200" b="0" dirty="0">
                <a:latin typeface="Times New Roman" panose="02020603050405020304" pitchFamily="18" charset="0"/>
                <a:ea typeface="Calibri" panose="020F0502020204030204" pitchFamily="34" charset="0"/>
              </a:rPr>
              <a:t>М.: жол, асман, китеп – бул сөздөр затты түшүндүрүп, туюндуруп турат. Ал эми узун жол, көк асман, беш китеп деген сөз айкаштарын алсак, булар заттын </a:t>
            </a:r>
            <a:r>
              <a:rPr lang="ky-KG" sz="3200" b="0" dirty="0" smtClean="0">
                <a:latin typeface="Times New Roman" panose="02020603050405020304" pitchFamily="18" charset="0"/>
                <a:ea typeface="Calibri" panose="020F0502020204030204" pitchFamily="34" charset="0"/>
              </a:rPr>
              <a:t>сын- </a:t>
            </a:r>
            <a:r>
              <a:rPr lang="ky-KG" sz="3200" b="0" dirty="0">
                <a:latin typeface="Times New Roman" panose="02020603050405020304" pitchFamily="18" charset="0"/>
                <a:ea typeface="Calibri" panose="020F0502020204030204" pitchFamily="34" charset="0"/>
              </a:rPr>
              <a:t>сыпатын жана санын </a:t>
            </a:r>
            <a:r>
              <a:rPr lang="ky-KG" sz="3200" b="0" dirty="0" smtClean="0">
                <a:latin typeface="Times New Roman" panose="02020603050405020304" pitchFamily="18" charset="0"/>
                <a:ea typeface="Calibri" panose="020F0502020204030204" pitchFamily="34" charset="0"/>
              </a:rPr>
              <a:t>билдирет.</a:t>
            </a:r>
            <a:endParaRPr lang="ru-RU" sz="3200" b="0" dirty="0"/>
          </a:p>
        </p:txBody>
      </p:sp>
    </p:spTree>
    <p:extLst>
      <p:ext uri="{BB962C8B-B14F-4D97-AF65-F5344CB8AC3E}">
        <p14:creationId xmlns:p14="http://schemas.microsoft.com/office/powerpoint/2010/main" val="42210190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99620" y="2816520"/>
            <a:ext cx="8620372" cy="819125"/>
          </a:xfrm>
        </p:spPr>
        <p:txBody>
          <a:bodyPr>
            <a:normAutofit fontScale="90000"/>
          </a:bodyPr>
          <a:lstStyle/>
          <a:p>
            <a:r>
              <a:rPr lang="ky-KG" sz="3200" b="0" dirty="0" smtClean="0">
                <a:latin typeface="Times New Roman" panose="02020603050405020304" pitchFamily="18" charset="0"/>
                <a:ea typeface="Calibri" panose="020F0502020204030204" pitchFamily="34" charset="0"/>
              </a:rPr>
              <a:t>Кээде «колу ачык», «коён жүрөк», «кабыргасы кайышуу» </a:t>
            </a:r>
            <a:r>
              <a:rPr lang="ky-KG" sz="3200" b="0" dirty="0">
                <a:latin typeface="Times New Roman" panose="02020603050405020304" pitchFamily="18" charset="0"/>
                <a:ea typeface="Calibri" panose="020F0502020204030204" pitchFamily="34" charset="0"/>
              </a:rPr>
              <a:t>деген сыяктуу сөз айкаштары </a:t>
            </a:r>
            <a:r>
              <a:rPr lang="ky-KG" sz="3200" b="0" dirty="0" smtClean="0">
                <a:latin typeface="Times New Roman" panose="02020603050405020304" pitchFamily="18" charset="0"/>
                <a:ea typeface="Calibri" panose="020F0502020204030204" pitchFamily="34" charset="0"/>
              </a:rPr>
              <a:t>кездешет. Эгерде </a:t>
            </a:r>
            <a:r>
              <a:rPr lang="ky-KG" sz="3200" b="0" dirty="0">
                <a:latin typeface="Times New Roman" panose="02020603050405020304" pitchFamily="18" charset="0"/>
                <a:ea typeface="Calibri" panose="020F0502020204030204" pitchFamily="34" charset="0"/>
              </a:rPr>
              <a:t>бул сөз айкаштарды тике маанисинде кабыл алсак, анда сөзүбүз чындыкка жакындабай калат. </a:t>
            </a:r>
            <a:r>
              <a:rPr lang="ky-KG" sz="3200" b="0" dirty="0" smtClean="0">
                <a:latin typeface="Times New Roman" panose="02020603050405020304" pitchFamily="18" charset="0"/>
                <a:ea typeface="Calibri" panose="020F0502020204030204" pitchFamily="34" charset="0"/>
              </a:rPr>
              <a:t>Анткени, </a:t>
            </a:r>
            <a:r>
              <a:rPr lang="ky-KG" sz="3200" b="0" dirty="0">
                <a:latin typeface="Times New Roman" panose="02020603050405020304" pitchFamily="18" charset="0"/>
                <a:ea typeface="Calibri" panose="020F0502020204030204" pitchFamily="34" charset="0"/>
              </a:rPr>
              <a:t>мындай сөз айкашы алгачкы маанилеринен алыстап, ар бири бир нече сөздөрдүн түрмөгүнөн турса да, бир мааниге ширелишип, өзүнчө бир бүтүндүктү түзүп, тилибизде көркөм каражат катары кызмат </a:t>
            </a:r>
            <a:r>
              <a:rPr lang="ky-KG" sz="3200" b="0" dirty="0" smtClean="0">
                <a:latin typeface="Times New Roman" panose="02020603050405020304" pitchFamily="18" charset="0"/>
                <a:ea typeface="Calibri" panose="020F0502020204030204" pitchFamily="34" charset="0"/>
              </a:rPr>
              <a:t>кылат.</a:t>
            </a:r>
            <a:endParaRPr lang="ru-RU" sz="3200" b="0" dirty="0"/>
          </a:p>
        </p:txBody>
      </p:sp>
    </p:spTree>
    <p:extLst>
      <p:ext uri="{BB962C8B-B14F-4D97-AF65-F5344CB8AC3E}">
        <p14:creationId xmlns:p14="http://schemas.microsoft.com/office/powerpoint/2010/main" val="3692606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98766" y="2868771"/>
            <a:ext cx="8742849" cy="1346178"/>
          </a:xfrm>
        </p:spPr>
        <p:txBody>
          <a:bodyPr>
            <a:normAutofit fontScale="90000"/>
          </a:bodyPr>
          <a:lstStyle/>
          <a:p>
            <a:pPr>
              <a:lnSpc>
                <a:spcPct val="107000"/>
              </a:lnSpc>
              <a:spcAft>
                <a:spcPts val="800"/>
              </a:spcAft>
            </a:pPr>
            <a:r>
              <a:rPr lang="ky-KG" sz="3200" b="0" dirty="0">
                <a:latin typeface="Times New Roman" panose="02020603050405020304" pitchFamily="18" charset="0"/>
                <a:ea typeface="Calibri" panose="020F0502020204030204" pitchFamily="34" charset="0"/>
                <a:cs typeface="Times New Roman" panose="02020603050405020304" pitchFamily="18" charset="0"/>
              </a:rPr>
              <a:t>М.: </a:t>
            </a: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«Кесип </a:t>
            </a:r>
            <a:r>
              <a:rPr lang="ky-KG" sz="3200" b="0" dirty="0">
                <a:latin typeface="Times New Roman" panose="02020603050405020304" pitchFamily="18" charset="0"/>
                <a:ea typeface="Calibri" panose="020F0502020204030204" pitchFamily="34" charset="0"/>
                <a:cs typeface="Times New Roman" panose="02020603050405020304" pitchFamily="18" charset="0"/>
              </a:rPr>
              <a:t>алса кан </a:t>
            </a: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чыкпайт». </a:t>
            </a:r>
            <a:br>
              <a:rPr lang="ky-KG" sz="3200" b="0" dirty="0" smtClean="0">
                <a:latin typeface="Times New Roman" panose="02020603050405020304" pitchFamily="18" charset="0"/>
                <a:ea typeface="Calibri" panose="020F0502020204030204" pitchFamily="34" charset="0"/>
                <a:cs typeface="Times New Roman" panose="02020603050405020304" pitchFamily="18" charset="0"/>
              </a:rPr>
            </a:br>
            <a:r>
              <a:rPr lang="ky-KG" sz="3200" b="0" dirty="0" smtClean="0">
                <a:latin typeface="Times New Roman" panose="02020603050405020304" pitchFamily="18" charset="0"/>
                <a:ea typeface="Calibri" panose="020F0502020204030204" pitchFamily="34" charset="0"/>
                <a:cs typeface="Times New Roman" panose="02020603050405020304" pitchFamily="18" charset="0"/>
              </a:rPr>
              <a:t>Мунун туюнтмасы </a:t>
            </a:r>
            <a:r>
              <a:rPr lang="ky-KG" sz="3200" b="0" dirty="0">
                <a:latin typeface="Times New Roman" panose="02020603050405020304" pitchFamily="18" charset="0"/>
                <a:ea typeface="Calibri" panose="020F0502020204030204" pitchFamily="34" charset="0"/>
                <a:cs typeface="Times New Roman" panose="02020603050405020304" pitchFamily="18" charset="0"/>
              </a:rPr>
              <a:t>сараң. </a:t>
            </a:r>
            <a:r>
              <a:rPr lang="ru-RU" sz="3200" b="0" dirty="0">
                <a:latin typeface="Calibri" panose="020F0502020204030204" pitchFamily="34" charset="0"/>
                <a:ea typeface="Calibri" panose="020F0502020204030204" pitchFamily="34" charset="0"/>
                <a:cs typeface="Times New Roman" panose="02020603050405020304" pitchFamily="18" charset="0"/>
              </a:rPr>
              <a:t/>
            </a:r>
            <a:br>
              <a:rPr lang="ru-RU" sz="3200" b="0" dirty="0">
                <a:latin typeface="Calibri" panose="020F0502020204030204" pitchFamily="34" charset="0"/>
                <a:ea typeface="Calibri" panose="020F0502020204030204" pitchFamily="34" charset="0"/>
                <a:cs typeface="Times New Roman" panose="02020603050405020304" pitchFamily="18" charset="0"/>
              </a:rPr>
            </a:br>
            <a:r>
              <a:rPr lang="ru-RU" sz="3200" b="0" dirty="0" smtClean="0">
                <a:latin typeface="Calibri" panose="020F0502020204030204" pitchFamily="34" charset="0"/>
                <a:ea typeface="Calibri" panose="020F0502020204030204" pitchFamily="34" charset="0"/>
                <a:cs typeface="Times New Roman" panose="02020603050405020304" pitchFamily="18" charset="0"/>
              </a:rPr>
              <a:t>«</a:t>
            </a:r>
            <a:r>
              <a:rPr lang="ky-KG" sz="3200" b="0" dirty="0" smtClean="0">
                <a:latin typeface="Times New Roman" panose="02020603050405020304" pitchFamily="18" charset="0"/>
                <a:ea typeface="Calibri" panose="020F0502020204030204" pitchFamily="34" charset="0"/>
              </a:rPr>
              <a:t>Жүнүн жейт» </a:t>
            </a:r>
            <a:r>
              <a:rPr lang="ky-KG" sz="3200" b="0" dirty="0">
                <a:latin typeface="Times New Roman" panose="02020603050405020304" pitchFamily="18" charset="0"/>
                <a:ea typeface="Calibri" panose="020F0502020204030204" pitchFamily="34" charset="0"/>
              </a:rPr>
              <a:t>бул фразеологизмдин </a:t>
            </a:r>
            <a:r>
              <a:rPr lang="ky-KG" sz="3200" b="0" dirty="0" smtClean="0">
                <a:latin typeface="Times New Roman" panose="02020603050405020304" pitchFamily="18" charset="0"/>
                <a:ea typeface="Calibri" panose="020F0502020204030204" pitchFamily="34" charset="0"/>
              </a:rPr>
              <a:t>туюнтмасы </a:t>
            </a:r>
            <a:r>
              <a:rPr lang="ky-KG" sz="3200" b="0" dirty="0">
                <a:latin typeface="Times New Roman" panose="02020603050405020304" pitchFamily="18" charset="0"/>
                <a:ea typeface="Calibri" panose="020F0502020204030204" pitchFamily="34" charset="0"/>
              </a:rPr>
              <a:t>көп дегенди түшүндүрөт. </a:t>
            </a:r>
            <a:r>
              <a:rPr lang="ky-KG" sz="3200" b="0" dirty="0" smtClean="0">
                <a:latin typeface="Times New Roman" panose="02020603050405020304" pitchFamily="18" charset="0"/>
                <a:ea typeface="Calibri" panose="020F0502020204030204" pitchFamily="34" charset="0"/>
              </a:rPr>
              <a:t>«Беш </a:t>
            </a:r>
            <a:r>
              <a:rPr lang="ky-KG" sz="3200" b="0" dirty="0">
                <a:latin typeface="Times New Roman" panose="02020603050405020304" pitchFamily="18" charset="0"/>
                <a:ea typeface="Calibri" panose="020F0502020204030204" pitchFamily="34" charset="0"/>
              </a:rPr>
              <a:t>өрдөгүн </a:t>
            </a:r>
            <a:r>
              <a:rPr lang="ky-KG" sz="3200" b="0" dirty="0" smtClean="0">
                <a:latin typeface="Times New Roman" panose="02020603050405020304" pitchFamily="18" charset="0"/>
                <a:ea typeface="Calibri" panose="020F0502020204030204" pitchFamily="34" charset="0"/>
              </a:rPr>
              <a:t>учуруу» </a:t>
            </a:r>
            <a:r>
              <a:rPr lang="ky-KG" sz="3200" b="0" dirty="0">
                <a:latin typeface="Times New Roman" panose="02020603050405020304" pitchFamily="18" charset="0"/>
                <a:ea typeface="Calibri" panose="020F0502020204030204" pitchFamily="34" charset="0"/>
              </a:rPr>
              <a:t>бул фразеологизмдин </a:t>
            </a:r>
            <a:r>
              <a:rPr lang="ky-KG" sz="3200" b="0" dirty="0" smtClean="0">
                <a:latin typeface="Times New Roman" panose="02020603050405020304" pitchFamily="18" charset="0"/>
                <a:ea typeface="Calibri" panose="020F0502020204030204" pitchFamily="34" charset="0"/>
              </a:rPr>
              <a:t>туюнтмасы </a:t>
            </a:r>
            <a:r>
              <a:rPr lang="ky-KG" sz="3200" b="0" dirty="0">
                <a:latin typeface="Times New Roman" panose="02020603050405020304" pitchFamily="18" charset="0"/>
                <a:ea typeface="Calibri" panose="020F0502020204030204" pitchFamily="34" charset="0"/>
              </a:rPr>
              <a:t>калп айтуу деген түшүнүктү берет. Бул сөз айкаштары башка сөздөр менен айкаша бербейт. </a:t>
            </a:r>
            <a:r>
              <a:rPr lang="ky-KG" sz="3200" b="0" dirty="0" smtClean="0">
                <a:latin typeface="Times New Roman" panose="02020603050405020304" pitchFamily="18" charset="0"/>
                <a:ea typeface="Calibri" panose="020F0502020204030204" pitchFamily="34" charset="0"/>
              </a:rPr>
              <a:t>Тилибиздеги мындай туюнтмалар </a:t>
            </a:r>
            <a:r>
              <a:rPr lang="ky-KG" sz="3200" b="0" dirty="0" smtClean="0">
                <a:solidFill>
                  <a:srgbClr val="FF0000"/>
                </a:solidFill>
                <a:latin typeface="Times New Roman" panose="02020603050405020304" pitchFamily="18" charset="0"/>
                <a:ea typeface="Calibri" panose="020F0502020204030204" pitchFamily="34" charset="0"/>
              </a:rPr>
              <a:t>фразеологизмдер</a:t>
            </a:r>
            <a:r>
              <a:rPr lang="ky-KG" sz="3200" b="0" dirty="0" smtClean="0">
                <a:latin typeface="Times New Roman" panose="02020603050405020304" pitchFamily="18" charset="0"/>
                <a:ea typeface="Calibri" panose="020F0502020204030204" pitchFamily="34" charset="0"/>
              </a:rPr>
              <a:t> деп аталат.</a:t>
            </a:r>
            <a:endParaRPr lang="ru-RU" sz="3200" b="0" dirty="0"/>
          </a:p>
        </p:txBody>
      </p:sp>
    </p:spTree>
    <p:extLst>
      <p:ext uri="{BB962C8B-B14F-4D97-AF65-F5344CB8AC3E}">
        <p14:creationId xmlns:p14="http://schemas.microsoft.com/office/powerpoint/2010/main" val="1605540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0283" y="2886188"/>
            <a:ext cx="8620372" cy="819125"/>
          </a:xfrm>
        </p:spPr>
        <p:txBody>
          <a:bodyPr>
            <a:normAutofit fontScale="90000"/>
          </a:bodyPr>
          <a:lstStyle/>
          <a:p>
            <a:pPr>
              <a:lnSpc>
                <a:spcPct val="107000"/>
              </a:lnSpc>
              <a:spcAft>
                <a:spcPts val="800"/>
              </a:spcAft>
            </a:pPr>
            <a:r>
              <a:rPr lang="ky-KG" sz="3200" dirty="0">
                <a:latin typeface="Times New Roman" panose="02020603050405020304" pitchFamily="18" charset="0"/>
                <a:ea typeface="Calibri" panose="020F0502020204030204" pitchFamily="34" charset="0"/>
                <a:cs typeface="Times New Roman" panose="02020603050405020304" pitchFamily="18" charset="0"/>
              </a:rPr>
              <a:t>Балдар, туруктуу сөз айкаштары тил илиминде </a:t>
            </a:r>
            <a:r>
              <a:rPr lang="ky-KG"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фразеологизм</a:t>
            </a:r>
            <a:r>
              <a:rPr lang="ky-KG" sz="3200" dirty="0">
                <a:latin typeface="Times New Roman" panose="02020603050405020304" pitchFamily="18" charset="0"/>
                <a:ea typeface="Calibri" panose="020F0502020204030204" pitchFamily="34" charset="0"/>
                <a:cs typeface="Times New Roman" panose="02020603050405020304" pitchFamily="18" charset="0"/>
              </a:rPr>
              <a:t> деп </a:t>
            </a:r>
            <a:r>
              <a:rPr lang="ky-KG" sz="3200" dirty="0" smtClean="0">
                <a:latin typeface="Times New Roman" panose="02020603050405020304" pitchFamily="18" charset="0"/>
                <a:ea typeface="Calibri" panose="020F0502020204030204" pitchFamily="34" charset="0"/>
                <a:cs typeface="Times New Roman" panose="02020603050405020304" pitchFamily="18" charset="0"/>
              </a:rPr>
              <a:t>аталат. </a:t>
            </a:r>
            <a:r>
              <a:rPr lang="ky-KG" sz="3200" dirty="0">
                <a:latin typeface="Times New Roman" panose="02020603050405020304" pitchFamily="18" charset="0"/>
                <a:ea typeface="Calibri" panose="020F0502020204030204" pitchFamily="34" charset="0"/>
                <a:cs typeface="Times New Roman" panose="02020603050405020304" pitchFamily="18" charset="0"/>
              </a:rPr>
              <a:t>Фразеологизмдерди окутуп үйрөтүүчү илим фразеология деп аталат. Бул термин гр. phrasis (туюнтма), logos (окуу, илим) деген </a:t>
            </a:r>
            <a:r>
              <a:rPr lang="ky-KG" sz="3200" dirty="0" smtClean="0">
                <a:latin typeface="Times New Roman" panose="02020603050405020304" pitchFamily="18" charset="0"/>
                <a:ea typeface="Calibri" panose="020F0502020204030204" pitchFamily="34" charset="0"/>
                <a:cs typeface="Times New Roman" panose="02020603050405020304" pitchFamily="18" charset="0"/>
              </a:rPr>
              <a:t>сөздөрүнөн </a:t>
            </a:r>
            <a:r>
              <a:rPr lang="ky-KG" sz="3200" dirty="0">
                <a:latin typeface="Times New Roman" panose="02020603050405020304" pitchFamily="18" charset="0"/>
                <a:ea typeface="Calibri" panose="020F0502020204030204" pitchFamily="34" charset="0"/>
                <a:cs typeface="Times New Roman" panose="02020603050405020304" pitchFamily="18" charset="0"/>
              </a:rPr>
              <a:t>алынган</a:t>
            </a:r>
            <a:r>
              <a:rPr lang="ky-KG" sz="4800" dirty="0">
                <a:latin typeface="Times New Roman" panose="02020603050405020304" pitchFamily="18" charset="0"/>
                <a:ea typeface="Calibri" panose="020F0502020204030204" pitchFamily="34" charset="0"/>
                <a:cs typeface="Times New Roman" panose="02020603050405020304" pitchFamily="18" charset="0"/>
              </a:rPr>
              <a:t>.</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550146"/>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4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10.xml><?xml version="1.0" encoding="utf-8"?>
<a:theme xmlns:a="http://schemas.openxmlformats.org/drawingml/2006/main" name="15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11.xml><?xml version="1.0" encoding="utf-8"?>
<a:theme xmlns:a="http://schemas.openxmlformats.org/drawingml/2006/main" name="16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12.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3.xml><?xml version="1.0" encoding="utf-8"?>
<a:theme xmlns:a="http://schemas.openxmlformats.org/drawingml/2006/main" name="6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4.xml><?xml version="1.0" encoding="utf-8"?>
<a:theme xmlns:a="http://schemas.openxmlformats.org/drawingml/2006/main" name="7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5.xml><?xml version="1.0" encoding="utf-8"?>
<a:theme xmlns:a="http://schemas.openxmlformats.org/drawingml/2006/main" name="8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6.xml><?xml version="1.0" encoding="utf-8"?>
<a:theme xmlns:a="http://schemas.openxmlformats.org/drawingml/2006/main" name="9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7.xml><?xml version="1.0" encoding="utf-8"?>
<a:theme xmlns:a="http://schemas.openxmlformats.org/drawingml/2006/main" name="11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8.xml><?xml version="1.0" encoding="utf-8"?>
<a:theme xmlns:a="http://schemas.openxmlformats.org/drawingml/2006/main" name="12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ppt/theme/theme9.xml><?xml version="1.0" encoding="utf-8"?>
<a:theme xmlns:a="http://schemas.openxmlformats.org/drawingml/2006/main" name="13_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D5E59A7-DF58-4F85-807F-3AA75654E97B}" vid="{8B2AD383-C7F3-454C-AC8C-DFBB819F7107}"/>
    </a:ext>
  </a:extLst>
</a:theme>
</file>

<file path=docProps/app.xml><?xml version="1.0" encoding="utf-8"?>
<Properties xmlns="http://schemas.openxmlformats.org/officeDocument/2006/extended-properties" xmlns:vt="http://schemas.openxmlformats.org/officeDocument/2006/docPropsVTypes">
  <Template>слайд дене мучө</Template>
  <TotalTime>986</TotalTime>
  <Words>1118</Words>
  <Application>Microsoft Office PowerPoint</Application>
  <PresentationFormat>Произвольный</PresentationFormat>
  <Paragraphs>121</Paragraphs>
  <Slides>42</Slides>
  <Notes>3</Notes>
  <HiddenSlides>0</HiddenSlides>
  <MMClips>0</MMClips>
  <ScaleCrop>false</ScaleCrop>
  <HeadingPairs>
    <vt:vector size="4" baseType="variant">
      <vt:variant>
        <vt:lpstr>Тема</vt:lpstr>
      </vt:variant>
      <vt:variant>
        <vt:i4>13</vt:i4>
      </vt:variant>
      <vt:variant>
        <vt:lpstr>Заголовки слайдов</vt:lpstr>
      </vt:variant>
      <vt:variant>
        <vt:i4>42</vt:i4>
      </vt:variant>
    </vt:vector>
  </HeadingPairs>
  <TitlesOfParts>
    <vt:vector size="55" baseType="lpstr">
      <vt:lpstr>4_Тема1</vt:lpstr>
      <vt:lpstr>5_Тема1</vt:lpstr>
      <vt:lpstr>6_Тема1</vt:lpstr>
      <vt:lpstr>7_Тема1</vt:lpstr>
      <vt:lpstr>8_Тема1</vt:lpstr>
      <vt:lpstr>9_Тема1</vt:lpstr>
      <vt:lpstr>11_Тема1</vt:lpstr>
      <vt:lpstr>12_Тема1</vt:lpstr>
      <vt:lpstr>13_Тема1</vt:lpstr>
      <vt:lpstr>15_Тема1</vt:lpstr>
      <vt:lpstr>16_Тема1</vt:lpstr>
      <vt:lpstr>Легкий дым</vt:lpstr>
      <vt:lpstr>Тема Office</vt:lpstr>
      <vt:lpstr>Сабактын темасы: Кыргыз тилиндеги фразеологизмдер 11-класс Мугалим:Сатаева Г.А</vt:lpstr>
      <vt:lpstr>Саламатсыңарбы, менин сүйүктүү окуучуларым? Амансыздарбы, сабакка күбө болуучу коноктор? </vt:lpstr>
      <vt:lpstr>Биздин бүгүнкү өтүлө турган жаңы темабыз:   КЫРГЫЗ ТИЛИНДЕГИ ФРАЗЕОЛОГИЗМДЕР.  </vt:lpstr>
      <vt:lpstr>Сабактын максаттары:  - Фразеологизмдер жөнүндө жалпы маалымат алабыз;  -Фразеологизмдердин түрлөрү менен таанышышабыз;   - Берилген көнүгүүлөр, мисалдар аркылуу фразеологизмдердин маанисин чечмелегенге үйрөнөбүз.  </vt:lpstr>
      <vt:lpstr>Балдар, биздин кебибиз сүйлөмдөрдөн турат.  Сүйлөмдөр сөздөрдөн жана сөз айкаштарынан куралат.</vt:lpstr>
      <vt:lpstr>М.: жол, асман, китеп – бул сөздөр затты түшүндүрүп, туюндуруп турат. Ал эми узун жол, көк асман, беш китеп деген сөз айкаштарын алсак, булар заттын сын- сыпатын жана санын билдирет.</vt:lpstr>
      <vt:lpstr>Кээде «колу ачык», «коён жүрөк», «кабыргасы кайышуу» деген сыяктуу сөз айкаштары кездешет. Эгерде бул сөз айкаштарды тике маанисинде кабыл алсак, анда сөзүбүз чындыкка жакындабай калат. Анткени, мындай сөз айкашы алгачкы маанилеринен алыстап, ар бири бир нече сөздөрдүн түрмөгүнөн турса да, бир мааниге ширелишип, өзүнчө бир бүтүндүктү түзүп, тилибизде көркөм каражат катары кызмат кылат.</vt:lpstr>
      <vt:lpstr>М.: «Кесип алса кан чыкпайт».  Мунун туюнтмасы сараң.  «Жүнүн жейт» бул фразеологизмдин туюнтмасы көп дегенди түшүндүрөт. «Беш өрдөгүн учуруу» бул фразеологизмдин туюнтмасы калп айтуу деген түшүнүктү берет. Бул сөз айкаштары башка сөздөр менен айкаша бербейт. Тилибиздеги мындай туюнтмалар фразеологизмдер деп аталат.</vt:lpstr>
      <vt:lpstr>Балдар, туруктуу сөз айкаштары тил илиминде фразеологизм деп аталат. Фразеологизмдерди окутуп үйрөтүүчү илим фразеология деп аталат. Бул термин гр. phrasis (туюнтма), logos (окуу, илим) деген сөздөрүнөн алынган.</vt:lpstr>
      <vt:lpstr>Фразеологизмдердин мүнөздүү белгилери бар.      Демек, төрт мүнөздүү белгиси бар экен. Эми ар бирине токтололу</vt:lpstr>
      <vt:lpstr>1.Фразеологизмдер кепте даяр материал катары колдонула берет. М: Асандын окууга откөнүн укканда төбөм көккө жетти. Бул сүйлөмдө фразеологизм «төбөм көккө жетти». Демек, бул фразеологизмдин туюнтмасы “кубануу” дегенди билдирет.  </vt:lpstr>
      <vt:lpstr>2.Фразеологизмдин экинчи мүнөздүү белгиси компоненттүүлүгү. М: Жону жука, бармагын тиштөө, суу жүрөк. Бул фразеологизмдин ар бири эки компоненттен турат. Буларды эки сөздөн турат деп айтуу туура эмес. Анткени, сөздөрдүн ар бири өзүнчө түшүнүккө ээ. Ал эми фразеологизмдер бири- бири менен биригип, бир гана түшүнүктү берет. Ошондуктан эки сөздөн эмес, эки компоненттен турат деп айтабыз.  Фразеологизмдер эки, үч, төрт кээде андан да ашык компоненттен турат. М: Беш өрдөгүн учуруу. Бул фразеологизм 3 компоненттен турду. Кой үстүнө торгой жумурткалоо. Өзүңөр көргөндөй, бул фразеологизм 4 компоненттен турду. Демек, фразеологизмдер мына ушундай бир нече компоненттен тура берет экен. </vt:lpstr>
      <vt:lpstr>3.Фразеологизмдин  үчүнчү мүнөздүү белгиси маани жактан ширелишип, лексикалык бир бүтүндүккө айланышы. Фразеологизмдер өздөрүнүн лексикалык маанисинен толук же жарым жартылай алыстап, фразеологиялык бир мааниге биригет. Биз муну жогорудагы “Беш өрдөгүн учуруу”, “Кой үстүнө торгой жумурткалоо” деген бир нече компоненттен турган фразеологизмдер бир гана туюнтманы берип, 1-калп айтуу, 2- токчулук мезгил деген түшүнүктү берип жатат.</vt:lpstr>
      <vt:lpstr>4.Фразеологизмдердин төртүнчү мүнөздүү белгиси, анын образдуулугу. Фразеологизмдер жөнөкөй сөзгө караганда айтылуучу ойду так, элестүү, образдуу туюндурганы менен айырмаланат. М: Мен анын кылыгына капаландым дегендин ордуна, анын кылыгына кабыргам катуу кайышты дейли. Бул сүйлөмдө жөн эле капаландым деп койбостон, кабыргам катуу кайышты деген фразеологизмди колдондук. Демек, фразеологизмдер сүйлөмдө көркөм сөз каражаты катары колдонула берет. Ошону образдуулукка ээ деп айтсак болот. Бул жерде фразеологизм кабыргам катуу кайышты. Дагы бир мисал келтирели: Бүгүн Берметтин кабагына кар жаап калыптыр. Бул сүйлөмдө Бермет капаланып отурат дегендин ордуна фразеологизмди көркөм сөз каражаты катары пайдаланып, «кабагына кар жаап калыптыр» деген сөздү колдондук. </vt:lpstr>
      <vt:lpstr>Ошентип,  фразеологиянын 4 мүнөздүү белгисинен фразеологизмдин аныктамасын чыгарабыз. Демек, кепте даяр материал катары колдонулуп, компоненттүүлүккө ээ болгон, маани жактан ширелишип, бир бүтүндүккө айланган, образдуулукка ээ болгон туруктуу сөз айкашын фразеологизмдер деп айтабыз. </vt:lpstr>
      <vt:lpstr>Кана балдар, эми бир нече фразеологизм сөздөрдүн маанисине токтололу: </vt:lpstr>
      <vt:lpstr>Кыргыз тилиндеги кеп куржун.</vt:lpstr>
      <vt:lpstr>Презентация PowerPoint</vt:lpstr>
      <vt:lpstr>Презентация PowerPoint</vt:lpstr>
      <vt:lpstr>Презентация PowerPoint</vt:lpstr>
      <vt:lpstr>Презентация PowerPoint</vt:lpstr>
      <vt:lpstr>Презентация PowerPoint</vt:lpstr>
      <vt:lpstr>Такылдап,бат-бат,так сүйлөгөн адам. М:Уулунун тили буудай кууруп,сайрап турган кези.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Балдар,кыргыз тилинин ушунчалык бай экенин жогоруда айтып өттүк.Азыр биз силер менен адамдын көзүнө байланышкан кээ бир фразеологизм сөздөр менен таанышабыз.</vt:lpstr>
      <vt:lpstr>Көз жарды.</vt:lpstr>
      <vt:lpstr>Көзү өттү.</vt:lpstr>
      <vt:lpstr>Презентация PowerPoint</vt:lpstr>
      <vt:lpstr>Презентация PowerPoint</vt:lpstr>
      <vt:lpstr>Көз артуу</vt:lpstr>
      <vt:lpstr>Көзүнө чөп салуу.</vt:lpstr>
      <vt:lpstr>Көзүн тазалоо.</vt:lpstr>
      <vt:lpstr>Көзү чанагынан чыгуу.</vt:lpstr>
      <vt:lpstr>Мына,балдар,көрдүңөрбү,биз бүгүн силер менен адамдын денесине жана көзүнө байланышкан айрым гана фразеологизм сөздөр менен тааныштык.Силер да ата-энеңер,чоң ата,чоң энеңер менен отуруп,турмушта кеңири колдонулган фразеологизм сөздөрдү таап көргүлө.</vt:lpstr>
      <vt:lpstr>Балдар,кыргыз тили көрөңгөлүү, бай, улуу тил экендигине күбө болдуңар. Ушундай образдуу, ийкемдүү сөз берметтерибизди атадан балага, муундан муунга өткөрүп, сактап, учугун жоготпой улап келген кыргыз эли. Андыктан улуу тилибизди аздектеп, барктап алуу келечек муундарга жеткирүү – ар бирибиздин, келечек ээлери болгон силердин атуулдук милдетиңер</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Кыргыз тилиндеги фразеологизмдер</dc:title>
  <dc:creator>RePack by Diakov</dc:creator>
  <cp:lastModifiedBy>Пользователь Windows</cp:lastModifiedBy>
  <cp:revision>47</cp:revision>
  <cp:lastPrinted>2020-03-29T11:36:57Z</cp:lastPrinted>
  <dcterms:created xsi:type="dcterms:W3CDTF">2020-03-25T11:14:17Z</dcterms:created>
  <dcterms:modified xsi:type="dcterms:W3CDTF">2021-09-10T06:21:48Z</dcterms:modified>
</cp:coreProperties>
</file>