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  <p:sldMasterId id="2147483726" r:id="rId2"/>
    <p:sldMasterId id="2147483738" r:id="rId3"/>
    <p:sldMasterId id="2147483754" r:id="rId4"/>
    <p:sldMasterId id="2147483766" r:id="rId5"/>
    <p:sldMasterId id="2147483778" r:id="rId6"/>
    <p:sldMasterId id="2147483832" r:id="rId7"/>
  </p:sldMasterIdLst>
  <p:notesMasterIdLst>
    <p:notesMasterId r:id="rId31"/>
  </p:notesMasterIdLst>
  <p:sldIdLst>
    <p:sldId id="357" r:id="rId8"/>
    <p:sldId id="273" r:id="rId9"/>
    <p:sldId id="326" r:id="rId10"/>
    <p:sldId id="361" r:id="rId11"/>
    <p:sldId id="257" r:id="rId12"/>
    <p:sldId id="333" r:id="rId13"/>
    <p:sldId id="299" r:id="rId14"/>
    <p:sldId id="262" r:id="rId15"/>
    <p:sldId id="370" r:id="rId16"/>
    <p:sldId id="268" r:id="rId17"/>
    <p:sldId id="317" r:id="rId18"/>
    <p:sldId id="329" r:id="rId19"/>
    <p:sldId id="352" r:id="rId20"/>
    <p:sldId id="256" r:id="rId21"/>
    <p:sldId id="308" r:id="rId22"/>
    <p:sldId id="363" r:id="rId23"/>
    <p:sldId id="335" r:id="rId24"/>
    <p:sldId id="309" r:id="rId25"/>
    <p:sldId id="296" r:id="rId26"/>
    <p:sldId id="366" r:id="rId27"/>
    <p:sldId id="360" r:id="rId28"/>
    <p:sldId id="368" r:id="rId29"/>
    <p:sldId id="284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800000"/>
    <a:srgbClr val="339933"/>
    <a:srgbClr val="CC00CC"/>
    <a:srgbClr val="000099"/>
    <a:srgbClr val="FFFF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1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B7F5ED-EE2E-43D1-8CE2-8B9A668F6244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643CB-1006-4594-9577-A1BCFFCECB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69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/>
          <p:cNvSpPr txBox="1">
            <a:spLocks noChangeArrowheads="1"/>
          </p:cNvSpPr>
          <p:nvPr/>
        </p:nvSpPr>
        <p:spPr bwMode="auto">
          <a:xfrm>
            <a:off x="1003300" y="695325"/>
            <a:ext cx="4849813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483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264916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382979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2980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2981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2982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2983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2984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2985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2986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2987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2988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2989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2990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2991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2992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2993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2994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2995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2996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2997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2998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999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83000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83001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83002" name="Rectangle 26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3003" name="Rectangle 2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3004" name="Rectangle 2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8C0C9-A8ED-415B-BC1D-5E5C389FBD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830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830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830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83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83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83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83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30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30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30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3000" grpId="0"/>
      <p:bldP spid="383001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30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8300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300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8300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1957A-B66F-4C05-AB92-55FAF640E2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4D27A-C79D-42FA-ABA4-BE00D5C1D5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43C42-60C1-45D1-B5F3-27C45BDF32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42291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291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291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291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291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292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2292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22922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22923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22924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22925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F014410-0185-443B-B267-F64B1A621B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4229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4229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229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422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22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422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22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2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2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2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21" grpId="0"/>
      <p:bldP spid="422922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29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229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229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229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BD2E81-49CE-47D8-A3BA-68319CC5F70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661DBD-828D-425C-8D10-22D9EAB7BA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0EC256-DE2A-42A8-92C6-0EC29CF7B36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6C0E69-A161-461C-AD7C-D697455A27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30A22-1660-457E-8343-BCB17852711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68AC2-C617-4E9C-9780-BC75E9ABD2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2B6AE-758C-4C8F-9055-00DC242EA6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58B0CD-02DE-4FE1-91E0-034A0FDBC6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50DA36-0ABE-479F-BC93-AE003BDB4A9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3DFE67-C570-4F22-B85B-0DE19A6345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11CF42-2F7F-4325-B277-90A355B33E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43315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3315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43315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/>
            </a:p>
          </p:txBody>
        </p:sp>
      </p:grpSp>
      <p:sp>
        <p:nvSpPr>
          <p:cNvPr id="43315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3315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33160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33161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33162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1E430A5-A93A-403A-A6C6-68C0026C2A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4331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4331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331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433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33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433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33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3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3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3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158" grpId="0"/>
      <p:bldP spid="433159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31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331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331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331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C68D57-45E8-41D6-AC35-ED2714FB5D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F31A0-4915-4A39-ADD2-C5F1541BAD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69BF15-4471-4E88-9BB1-5E1B9A4C18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CED1B-D07A-4B3B-8400-26C11B56BE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A9E1C6-B07D-40AB-B628-85AD593198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96F0F-936C-4AD0-816A-87C1DE5B52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C5848-EFC5-4F82-A754-7EAFEB6915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56C88E-8110-4F47-9E5C-94ED463CE1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33B6C9-09B6-4C21-9602-BEF7B77EE4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7E9D87-5E43-436C-B87D-629B8DE2688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EFFED2-3F31-4E1A-AD24-04A30B20F0C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r>
              <a:rPr lang="ru-RU" smtClean="0"/>
              <a:t>Вставка клипа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FA10C4EE-BFF1-4B27-871B-80031C5C5C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81D6B741-8585-4CB2-8EBB-244D3343E58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838200" y="2362200"/>
            <a:ext cx="7693025" cy="3724275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41988FA1-4FC4-4166-96DF-AFC0A13B8B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38200" y="2362200"/>
            <a:ext cx="7693025" cy="37242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2984F0CC-31AB-41E9-A370-CFD5E72E00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43C42-60C1-45D1-B5F3-27C45BDF32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68B0B-8EE9-43B7-82CD-3E50A3D67FE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47923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47923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kumimoji="1" lang="ru-RU" sz="2400">
                <a:latin typeface="Times New Roman" pitchFamily="18" charset="0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47923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923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7924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79241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479242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479243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FAAB77C7-DE9E-4704-B19D-FCF22196E35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79244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4792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4792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792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479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79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479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79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9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9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9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240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92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792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92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792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9244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B7782A-0186-49A0-8FFF-4BE05B9A46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BD724-791C-4292-986C-2041A1D90F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44CD63-D0A0-4675-9602-C10ACDCF49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B6540-DC4D-437C-AC1D-8A2B9176AF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0F2DDA-5176-48F8-9C42-0F1D2CD2225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CE0EE1-5F16-461B-9F5D-D7FFFC4195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8E25C-A8F5-428E-BDF4-BDF5342090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01DD2A-F748-45D1-934B-BDA97601C3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C3718-032B-4890-AA0B-A87A191A5D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81B32-9537-41C0-967A-498D9C7C02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81936-3D7B-4AAF-9473-F20BDF5B074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45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945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9459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9459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9459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9EEA527-28B5-4534-B5A2-D4BC21E7B79C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494601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4602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4603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494605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4606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4607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4608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4609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494611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4612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4613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494615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4616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4617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4618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4619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494620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4621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4945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49459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9459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494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94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494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94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4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4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4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595" grpId="0"/>
      <p:bldP spid="494596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45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9459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459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9459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FED229-2D9A-4DFC-8132-FE4FEB21AF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34022-1892-40F4-9586-C3DC10536FF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E0140-D2FC-4D89-8F7A-325FD0FE37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2DB5B-07D8-4EDB-9202-378D1A5AAC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AB2FE-E98B-40EA-8933-EFB412953C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A69CC7-E6A7-4971-85CA-AF87B5984C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DC09D-5EA1-4DC9-AC75-B02C3E36ACF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374C28-2EAB-4D7B-9096-4891BA1EC0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C3E0A-72FB-41FB-ACF9-A01B61D437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1CE3E5-3F62-4BA4-851E-C34B69A781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D6B57A-6D97-4268-8F5F-ACB0948ECC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43C42-60C1-45D1-B5F3-27C45BDF32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62" name="Picture 2" descr="titlemaster_m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</p:spPr>
      </p:pic>
      <p:sp>
        <p:nvSpPr>
          <p:cNvPr id="501763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01764" name="Rectangle 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01765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E246C2D-F3C7-4686-A0C2-722E2FB6F75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0176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01767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50176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50176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0176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50176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0176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50176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0176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1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1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1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66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17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0176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0176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017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1767" grpId="0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7A0A81-27BF-40F2-AC1E-50797E00D6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9B791-157E-4AAB-A394-19F04BC4CDB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8E990D-802F-4577-B877-C097EE1D05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93B028-FB83-4D54-9E7F-AB045C1225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84703B-2CE3-4483-8E6E-F79D3930A1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AB03D-E07A-4939-9BE1-CD58D0496C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1DA67-674A-4C8B-A820-1B2ECDE2BF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CF5EA-329A-45F1-A051-04D6FF19C4B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8CADA-A5CD-4D2A-BA33-A589562575D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B1A69-4735-4419-BD32-13739382B58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EE4D79-DB03-44BA-8A90-E6E4B5ADF19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8C0C9-A8ED-415B-BC1D-5E5C389FBD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2B6AE-758C-4C8F-9055-00DC242EA6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96F0F-936C-4AD0-816A-87C1DE5B52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68B0B-8EE9-43B7-82CD-3E50A3D67FE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81B32-9537-41C0-967A-498D9C7C02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C3E0A-72FB-41FB-ACF9-A01B61D437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342EA-7866-4D95-A63D-F7032D5F1D8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1DA67-674A-4C8B-A820-1B2ECDE2BF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342EA-7866-4D95-A63D-F7032D5F1D8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78C73-B31C-495B-A1F2-7EADEFD3C3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1957A-B66F-4C05-AB92-55FAF640E2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4D27A-C79D-42FA-ABA4-BE00D5C1D5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43C42-60C1-45D1-B5F3-27C45BDF32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78C73-B31C-495B-A1F2-7EADEFD3C3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alphaModFix amt="80000"/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38195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195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195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195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195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196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196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196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196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196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196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196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196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196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196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197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197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197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197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197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197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81976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81977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81978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1979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0F0EB6A5-10E8-4BDE-A1A7-6D9143126C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81980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819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819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819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81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81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81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81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1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1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1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19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19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19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19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19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19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19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19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19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19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19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19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76" grpId="0"/>
      <p:bldP spid="381977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19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8197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197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8197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19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8197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197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8197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19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8197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197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8197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19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8197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197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8197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19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8197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197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8197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alphaModFix amt="80000"/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421891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1892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1893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1894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1895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1896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1897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1898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2189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2190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2190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18954E34-BFCA-482F-8F52-249946620EA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21902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21903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4219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4219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219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421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21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421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21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1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1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1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19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19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19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19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19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19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219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219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19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19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19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19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902" grpId="0"/>
      <p:bldP spid="421903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19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2190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2190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2190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19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2190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2190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2190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19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2190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2190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2190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19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2190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2190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2190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19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2190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2190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2190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 cstate="print">
            <a:alphaModFix amt="80000"/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432131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432132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/>
            </a:p>
          </p:txBody>
        </p:sp>
        <p:sp>
          <p:nvSpPr>
            <p:cNvPr id="432133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213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3213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3213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43213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43213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n-lt"/>
              </a:defRPr>
            </a:lvl1pPr>
          </a:lstStyle>
          <a:p>
            <a:fld id="{B37766C3-33A3-4FFC-A8DB-D20C660230C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90" r:id="rId16"/>
  </p:sldLayoutIdLst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4321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4321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321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432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32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432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32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2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2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2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2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2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2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2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2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2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2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2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2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2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2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2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34" grpId="0"/>
      <p:bldP spid="432135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21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321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321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3213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21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321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321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3213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21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321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321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3213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21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321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321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3213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21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321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321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3213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alphaModFix amt="80000"/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478212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8213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478215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8216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47821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7821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7821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endParaRPr lang="ru-RU"/>
          </a:p>
        </p:txBody>
      </p:sp>
      <p:sp>
        <p:nvSpPr>
          <p:cNvPr id="47822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ru-RU"/>
          </a:p>
        </p:txBody>
      </p:sp>
      <p:sp>
        <p:nvSpPr>
          <p:cNvPr id="47822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chemeClr val="bg1"/>
                </a:solidFill>
              </a:defRPr>
            </a:lvl1pPr>
          </a:lstStyle>
          <a:p>
            <a:fld id="{9AF00D68-CAB2-40C6-8AC9-72B10F223CB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4782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4782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782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47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7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47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7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8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8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8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8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8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8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8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8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8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8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8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8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8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8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8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217" grpId="0"/>
      <p:bldP spid="478218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82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782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82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7821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82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782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82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7821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82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782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82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7821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82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782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82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7821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82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782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82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782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alphaModFix amt="80000"/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35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935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935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4935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4935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54991D56-CA09-437B-B0B4-6CFCFACB0C6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93576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3577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493579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3580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3581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3582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3583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3584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3585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3586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3587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493590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3591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3592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493593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3594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3595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493597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3598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3599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3600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3601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3602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3603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3604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493606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3607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8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493610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493612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3613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3614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3615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3616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3617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3618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3619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493620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91" r:id="rId12"/>
  </p:sldLayoutIdLst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4935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49357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9357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493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93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493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93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3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3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3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3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3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3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3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3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3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3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3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3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935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935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35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3571" grpId="0"/>
      <p:bldP spid="493572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35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9357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357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9357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35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9357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357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9357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35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9357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357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9357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35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9357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357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9357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35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9357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357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9357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alphaModFix amt="80000"/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500739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ru-RU"/>
            </a:p>
          </p:txBody>
        </p:sp>
        <p:pic>
          <p:nvPicPr>
            <p:cNvPr id="500740" name="Picture 4" descr="slidemaster_med3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</p:spPr>
        </p:pic>
      </p:grpSp>
      <p:sp>
        <p:nvSpPr>
          <p:cNvPr id="50074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0074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0074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50074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50074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B34DE6DA-4EAB-4D09-B9EC-1E435ED5399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5007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5007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007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500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00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500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00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07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007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07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07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07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07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07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007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07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07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007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07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0741" grpId="0"/>
      <p:bldP spid="500742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07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0074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0074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0074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07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0074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0074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0074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07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0074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0074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0074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07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0074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0074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0074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07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0074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0074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0074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F0EB6A5-10E8-4BDE-A1A7-6D9143126C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</p:sldLayoutIdLst>
  <p:transition>
    <p:diamond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5.xml"/><Relationship Id="rId2" Type="http://schemas.openxmlformats.org/officeDocument/2006/relationships/audio" Target="../media/audio3.wav"/><Relationship Id="rId1" Type="http://schemas.openxmlformats.org/officeDocument/2006/relationships/audio" Target="../media/audio2.wav"/><Relationship Id="rId6" Type="http://schemas.openxmlformats.org/officeDocument/2006/relationships/image" Target="../media/image18.png"/><Relationship Id="rId5" Type="http://schemas.openxmlformats.org/officeDocument/2006/relationships/image" Target="../media/image38.png"/><Relationship Id="rId4" Type="http://schemas.openxmlformats.org/officeDocument/2006/relationships/audio" Target="../media/audio4.wav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85.xml"/><Relationship Id="rId1" Type="http://schemas.openxmlformats.org/officeDocument/2006/relationships/audio" Target="../media/audio1.wav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80.xml"/><Relationship Id="rId4" Type="http://schemas.openxmlformats.org/officeDocument/2006/relationships/slide" Target="slid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4" descr="cabg084"/>
          <p:cNvSpPr>
            <a:spLocks noChangeArrowheads="1" noChangeShapeType="1" noTextEdit="1"/>
          </p:cNvSpPr>
          <p:nvPr/>
        </p:nvSpPr>
        <p:spPr bwMode="auto">
          <a:xfrm>
            <a:off x="1042988" y="1989138"/>
            <a:ext cx="7777162" cy="201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31750">
                <a:solidFill>
                  <a:schemeClr val="tx1"/>
                </a:solidFill>
                <a:round/>
                <a:headEnd/>
                <a:tailEnd/>
              </a:ln>
              <a:blipFill dpi="0" rotWithShape="1">
                <a:blip r:embed="rId2"/>
                <a:srcRect/>
                <a:stretch>
                  <a:fillRect/>
                </a:stretch>
              </a:blipFill>
              <a:effectLst>
                <a:outerShdw dist="107763" dir="18900000" algn="ctr" rotWithShape="0">
                  <a:srgbClr val="990000">
                    <a:alpha val="50000"/>
                  </a:srgbClr>
                </a:outerShdw>
              </a:effectLst>
              <a:latin typeface="Impac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2928934"/>
            <a:ext cx="59766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Закрепление по теме «Таблица умножения и деления»</a:t>
            </a:r>
          </a:p>
          <a:p>
            <a:pPr algn="ctr">
              <a:defRPr/>
            </a:pPr>
            <a:endParaRPr lang="ru-RU" sz="36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3600" b="1" i="1" spc="50" dirty="0" smtClean="0">
                <a:ln w="11430"/>
                <a:solidFill>
                  <a:srgbClr val="3399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3-Г </a:t>
            </a:r>
            <a:r>
              <a:rPr lang="ru-RU" sz="3600" b="1" i="1" spc="50" dirty="0" smtClean="0">
                <a:ln w="11430"/>
                <a:solidFill>
                  <a:srgbClr val="3399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класс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827584" y="980727"/>
            <a:ext cx="7416825" cy="1876769"/>
            <a:chOff x="115" y="1135"/>
            <a:chExt cx="5551" cy="135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16" y="1428"/>
              <a:ext cx="620" cy="8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5" y="1486"/>
              <a:ext cx="686" cy="8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37" y="1349"/>
              <a:ext cx="626" cy="107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6" cstate="print">
              <a:lum bright="-6000" contrast="12000"/>
            </a:blip>
            <a:srcRect/>
            <a:stretch>
              <a:fillRect/>
            </a:stretch>
          </p:blipFill>
          <p:spPr bwMode="auto">
            <a:xfrm>
              <a:off x="3852" y="1476"/>
              <a:ext cx="664" cy="84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2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757" y="1135"/>
              <a:ext cx="504" cy="135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3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60" y="1135"/>
              <a:ext cx="571" cy="13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4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4" y="1486"/>
              <a:ext cx="686" cy="8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5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840" y="1135"/>
              <a:ext cx="571" cy="13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6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16" y="1349"/>
              <a:ext cx="625" cy="107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7" name="Picture 1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096" y="1135"/>
              <a:ext cx="571" cy="13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Содержимое 19" descr="b_10741021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5786" y="357166"/>
            <a:ext cx="8358214" cy="6263224"/>
          </a:xfrm>
        </p:spPr>
      </p:pic>
      <p:pic>
        <p:nvPicPr>
          <p:cNvPr id="4" name="Picture 2" descr="F:\120px-Ticket268736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1071538" y="214290"/>
            <a:ext cx="2085696" cy="278092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5" name="Picture 4" descr="F:\i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4286248" y="0"/>
            <a:ext cx="1785950" cy="2500306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6" name="Picture 3" descr="F:\i (1).jpg"/>
          <p:cNvPicPr>
            <a:picLocks noChangeAspect="1" noChangeArrowheads="1"/>
          </p:cNvPicPr>
          <p:nvPr/>
        </p:nvPicPr>
        <p:blipFill>
          <a:blip r:embed="rId5" cstate="print">
            <a:lum bright="20000"/>
          </a:blip>
          <a:srcRect/>
          <a:stretch>
            <a:fillRect/>
          </a:stretch>
        </p:blipFill>
        <p:spPr bwMode="auto">
          <a:xfrm>
            <a:off x="7572364" y="928670"/>
            <a:ext cx="1571636" cy="245568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TextBox 6"/>
          <p:cNvSpPr txBox="1"/>
          <p:nvPr/>
        </p:nvSpPr>
        <p:spPr>
          <a:xfrm>
            <a:off x="7358082" y="642918"/>
            <a:ext cx="1785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Малыш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0043075">
            <a:off x="3024093" y="653208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FFFF00"/>
                </a:solidFill>
              </a:rPr>
              <a:t>Карлсон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48" y="2428868"/>
            <a:ext cx="264320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Фрекен-Бок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10" name="Рисунок 9" descr="http://allmir.net/wp-content/uploads/2010/06/15-3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67"/>
          <a:stretch/>
        </p:blipFill>
        <p:spPr bwMode="auto">
          <a:xfrm>
            <a:off x="7645399" y="3284984"/>
            <a:ext cx="1498601" cy="26719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Ольга\Desktop\DSCN10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785794"/>
            <a:ext cx="3744416" cy="51845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643306" y="642918"/>
            <a:ext cx="51435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Назови каждую геометрическую фигуру.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4929190" y="3643314"/>
            <a:ext cx="2952328" cy="54920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Четырёхугольник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29190" y="1928802"/>
            <a:ext cx="2736304" cy="49439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Отрезок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57752" y="5143512"/>
            <a:ext cx="2736304" cy="57606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Шестиугольник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15008" y="4357694"/>
            <a:ext cx="2910230" cy="57606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Кривая линия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86446" y="2857496"/>
            <a:ext cx="2777532" cy="50348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Ломаная линия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:\Users\Я\Desktop\карлсон\39701443_1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428992" y="3214686"/>
            <a:ext cx="2587137" cy="2144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Горизонтальный свиток 5"/>
          <p:cNvSpPr/>
          <p:nvPr/>
        </p:nvSpPr>
        <p:spPr>
          <a:xfrm>
            <a:off x="1071538" y="571480"/>
            <a:ext cx="7572428" cy="257176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0099"/>
                </a:solidFill>
              </a:rPr>
              <a:t>Малыш подарил </a:t>
            </a:r>
            <a:r>
              <a:rPr lang="ru-RU" sz="2200" b="1" dirty="0" err="1" smtClean="0">
                <a:solidFill>
                  <a:srgbClr val="000099"/>
                </a:solidFill>
              </a:rPr>
              <a:t>Карлсону</a:t>
            </a:r>
            <a:r>
              <a:rPr lang="ru-RU" sz="2200" b="1" dirty="0" smtClean="0">
                <a:solidFill>
                  <a:srgbClr val="000099"/>
                </a:solidFill>
              </a:rPr>
              <a:t> на день рождения подарок, </a:t>
            </a:r>
            <a:r>
              <a:rPr lang="en-US" sz="2200" b="1" dirty="0" smtClean="0">
                <a:solidFill>
                  <a:srgbClr val="000099"/>
                </a:solidFill>
              </a:rPr>
              <a:t>                             </a:t>
            </a:r>
            <a:r>
              <a:rPr lang="ru-RU" sz="2200" b="1" dirty="0" smtClean="0">
                <a:solidFill>
                  <a:srgbClr val="000099"/>
                </a:solidFill>
              </a:rPr>
              <a:t>в котором было 100 конфет.</a:t>
            </a:r>
          </a:p>
          <a:p>
            <a:pPr algn="ctr"/>
            <a:r>
              <a:rPr lang="ru-RU" sz="2200" b="1" dirty="0" smtClean="0">
                <a:solidFill>
                  <a:srgbClr val="000099"/>
                </a:solidFill>
              </a:rPr>
              <a:t>В первый день </a:t>
            </a:r>
            <a:r>
              <a:rPr lang="ru-RU" sz="2200" b="1" dirty="0" err="1" smtClean="0">
                <a:solidFill>
                  <a:srgbClr val="000099"/>
                </a:solidFill>
              </a:rPr>
              <a:t>Карлсон</a:t>
            </a:r>
            <a:r>
              <a:rPr lang="ru-RU" sz="2200" b="1" dirty="0" smtClean="0">
                <a:solidFill>
                  <a:srgbClr val="000099"/>
                </a:solidFill>
              </a:rPr>
              <a:t> съел 25 конфет,</a:t>
            </a:r>
            <a:r>
              <a:rPr lang="en-US" sz="2200" b="1" dirty="0" smtClean="0">
                <a:solidFill>
                  <a:srgbClr val="000099"/>
                </a:solidFill>
              </a:rPr>
              <a:t> </a:t>
            </a:r>
            <a:r>
              <a:rPr lang="ru-RU" sz="2200" b="1" dirty="0" smtClean="0">
                <a:solidFill>
                  <a:srgbClr val="000099"/>
                </a:solidFill>
              </a:rPr>
              <a:t>во второй день 45 </a:t>
            </a:r>
            <a:r>
              <a:rPr lang="en-US" sz="2200" b="1" dirty="0" smtClean="0">
                <a:solidFill>
                  <a:srgbClr val="000099"/>
                </a:solidFill>
              </a:rPr>
              <a:t> </a:t>
            </a:r>
            <a:r>
              <a:rPr lang="ru-RU" sz="2200" b="1" dirty="0" smtClean="0">
                <a:solidFill>
                  <a:srgbClr val="000099"/>
                </a:solidFill>
              </a:rPr>
              <a:t>конфет,</a:t>
            </a:r>
            <a:r>
              <a:rPr lang="en-US" sz="2200" b="1" dirty="0" smtClean="0">
                <a:solidFill>
                  <a:srgbClr val="000099"/>
                </a:solidFill>
              </a:rPr>
              <a:t>  </a:t>
            </a:r>
            <a:r>
              <a:rPr lang="ru-RU" sz="2200" b="1" dirty="0" smtClean="0">
                <a:solidFill>
                  <a:srgbClr val="000099"/>
                </a:solidFill>
              </a:rPr>
              <a:t>а в третий день –</a:t>
            </a:r>
            <a:r>
              <a:rPr lang="en-US" sz="2200" b="1" dirty="0" smtClean="0">
                <a:solidFill>
                  <a:srgbClr val="000099"/>
                </a:solidFill>
              </a:rPr>
              <a:t> </a:t>
            </a:r>
            <a:r>
              <a:rPr lang="ru-RU" sz="2200" b="1" dirty="0" smtClean="0">
                <a:solidFill>
                  <a:srgbClr val="000099"/>
                </a:solidFill>
              </a:rPr>
              <a:t>оставшиеся конфеты.</a:t>
            </a:r>
            <a:endParaRPr lang="en-US" sz="2200" b="1" dirty="0" smtClean="0">
              <a:solidFill>
                <a:srgbClr val="000099"/>
              </a:solidFill>
            </a:endParaRPr>
          </a:p>
          <a:p>
            <a:pPr algn="ctr"/>
            <a:r>
              <a:rPr lang="en-US" sz="2200" b="1" dirty="0" smtClean="0">
                <a:solidFill>
                  <a:srgbClr val="000099"/>
                </a:solidFill>
              </a:rPr>
              <a:t>C</a:t>
            </a:r>
            <a:r>
              <a:rPr lang="ru-RU" sz="2200" b="1" dirty="0" err="1" smtClean="0">
                <a:solidFill>
                  <a:srgbClr val="000099"/>
                </a:solidFill>
              </a:rPr>
              <a:t>колько</a:t>
            </a:r>
            <a:r>
              <a:rPr lang="ru-RU" sz="2200" b="1" dirty="0" smtClean="0">
                <a:solidFill>
                  <a:srgbClr val="000099"/>
                </a:solidFill>
              </a:rPr>
              <a:t> </a:t>
            </a:r>
            <a:r>
              <a:rPr lang="en-US" sz="2200" b="1" dirty="0" smtClean="0">
                <a:solidFill>
                  <a:srgbClr val="000099"/>
                </a:solidFill>
              </a:rPr>
              <a:t> </a:t>
            </a:r>
            <a:r>
              <a:rPr lang="ru-RU" sz="2200" b="1" dirty="0" smtClean="0">
                <a:solidFill>
                  <a:srgbClr val="000099"/>
                </a:solidFill>
              </a:rPr>
              <a:t>конфет </a:t>
            </a:r>
            <a:r>
              <a:rPr lang="en-US" sz="2200" b="1" dirty="0" smtClean="0">
                <a:solidFill>
                  <a:srgbClr val="000099"/>
                </a:solidFill>
              </a:rPr>
              <a:t> </a:t>
            </a:r>
            <a:r>
              <a:rPr lang="ru-RU" sz="2200" b="1" dirty="0" smtClean="0">
                <a:solidFill>
                  <a:srgbClr val="000099"/>
                </a:solidFill>
              </a:rPr>
              <a:t>съел </a:t>
            </a:r>
            <a:r>
              <a:rPr lang="en-US" sz="2200" b="1" dirty="0" smtClean="0">
                <a:solidFill>
                  <a:srgbClr val="000099"/>
                </a:solidFill>
              </a:rPr>
              <a:t> </a:t>
            </a:r>
            <a:r>
              <a:rPr lang="ru-RU" sz="2200" b="1" dirty="0" err="1" smtClean="0">
                <a:solidFill>
                  <a:srgbClr val="000099"/>
                </a:solidFill>
              </a:rPr>
              <a:t>Карлсон</a:t>
            </a:r>
            <a:r>
              <a:rPr lang="ru-RU" sz="2200" b="1" dirty="0" smtClean="0">
                <a:solidFill>
                  <a:srgbClr val="000099"/>
                </a:solidFill>
              </a:rPr>
              <a:t> </a:t>
            </a:r>
            <a:r>
              <a:rPr lang="en-US" sz="2200" b="1" dirty="0" smtClean="0">
                <a:solidFill>
                  <a:srgbClr val="000099"/>
                </a:solidFill>
              </a:rPr>
              <a:t> </a:t>
            </a:r>
            <a:r>
              <a:rPr lang="ru-RU" sz="2200" b="1" dirty="0" smtClean="0">
                <a:solidFill>
                  <a:srgbClr val="000099"/>
                </a:solidFill>
              </a:rPr>
              <a:t>в</a:t>
            </a:r>
            <a:r>
              <a:rPr lang="en-US" sz="2200" b="1" dirty="0" smtClean="0">
                <a:solidFill>
                  <a:srgbClr val="000099"/>
                </a:solidFill>
              </a:rPr>
              <a:t> </a:t>
            </a:r>
            <a:r>
              <a:rPr lang="ru-RU" sz="2200" b="1" dirty="0" smtClean="0">
                <a:solidFill>
                  <a:srgbClr val="000099"/>
                </a:solidFill>
              </a:rPr>
              <a:t> третий день?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143372" y="1142984"/>
            <a:ext cx="4429156" cy="45005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Карлсон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приготовил на зиму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7 банок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малинового варенья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 2 литра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каждой, а яблочного варенья 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 банки по 3 литра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каждой. Сколько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всего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литров варенья приготовил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Карлсон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14422"/>
            <a:ext cx="2214578" cy="3377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8" descr="1239822135_karlson.jpg"/>
          <p:cNvPicPr>
            <a:picLocks noChangeAspect="1"/>
          </p:cNvPicPr>
          <p:nvPr/>
        </p:nvPicPr>
        <p:blipFill>
          <a:blip r:embed="rId2" cstate="print"/>
          <a:srcRect t="6951"/>
          <a:stretch>
            <a:fillRect/>
          </a:stretch>
        </p:blipFill>
        <p:spPr bwMode="auto">
          <a:xfrm>
            <a:off x="821257" y="285728"/>
            <a:ext cx="8322743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13"/>
          <p:cNvSpPr>
            <a:spLocks noChangeArrowheads="1"/>
          </p:cNvSpPr>
          <p:nvPr/>
        </p:nvSpPr>
        <p:spPr bwMode="auto">
          <a:xfrm rot="20013560" flipH="1">
            <a:off x="1786350" y="3566629"/>
            <a:ext cx="4472716" cy="2814474"/>
          </a:xfrm>
          <a:prstGeom prst="cloudCallout">
            <a:avLst>
              <a:gd name="adj1" fmla="val -30385"/>
              <a:gd name="adj2" fmla="val -73329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2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Мы должны</a:t>
            </a:r>
          </a:p>
          <a:p>
            <a:pPr algn="ctr">
              <a:defRPr/>
            </a:pPr>
            <a:r>
              <a:rPr lang="ru-RU" sz="2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выполнить задание, чтобы</a:t>
            </a:r>
          </a:p>
          <a:p>
            <a:pPr algn="ctr">
              <a:defRPr/>
            </a:pPr>
            <a:r>
              <a:rPr lang="ru-RU" sz="2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попасть к тебе в гости.</a:t>
            </a:r>
          </a:p>
          <a:p>
            <a:pPr algn="ctr">
              <a:defRPr/>
            </a:pPr>
            <a:endParaRPr lang="ru-RU" sz="2400" b="1" i="1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9" descr="C:\Documents and Settings\учитель\Мои документы\Мои рисунки\kirlson-b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3193" y="1124745"/>
            <a:ext cx="2189270" cy="2804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Вертикальный свиток 4"/>
          <p:cNvSpPr/>
          <p:nvPr/>
        </p:nvSpPr>
        <p:spPr>
          <a:xfrm>
            <a:off x="857224" y="1071546"/>
            <a:ext cx="4286280" cy="450059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 Серёжи 5 монет по 10к., а у Володи одна монета – 50к.</a:t>
            </a:r>
          </a:p>
          <a:p>
            <a:pPr lvl="3"/>
            <a:endParaRPr lang="ru-RU" sz="2800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lvl="3"/>
            <a:endParaRPr lang="ru-RU" sz="2800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× 5 + 50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ертикальный свиток 4"/>
          <p:cNvSpPr/>
          <p:nvPr/>
        </p:nvSpPr>
        <p:spPr>
          <a:xfrm>
            <a:off x="857224" y="1071546"/>
            <a:ext cx="4286280" cy="450059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 Серёжи 5 монет по 10к., а у Володи одна монета – 50к.</a:t>
            </a:r>
          </a:p>
          <a:p>
            <a:pPr lvl="3"/>
            <a:endParaRPr lang="ru-RU" sz="2800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lvl="3"/>
            <a:endParaRPr lang="ru-RU" sz="2800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× 5 - 50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Пользователь\Desktop\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2285992"/>
            <a:ext cx="2198359" cy="2643206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1eeed373a9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8225353" cy="5688633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5616" y="2130425"/>
            <a:ext cx="5976664" cy="1946647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Физкультминутка</a:t>
            </a:r>
            <a:r>
              <a:rPr lang="ru-RU" dirty="0" smtClean="0">
                <a:latin typeface="Arial Black" pitchFamily="34" charset="0"/>
              </a:rPr>
              <a:t> 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85852" y="714356"/>
            <a:ext cx="7400948" cy="703282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Работа над задачей 4.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2357430"/>
            <a:ext cx="321471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1">
                    <a:lumMod val="25000"/>
                  </a:schemeClr>
                </a:solidFill>
              </a:rPr>
              <a:t>Задача 4(а)</a:t>
            </a:r>
            <a:endParaRPr lang="ru-RU" sz="3200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000125" y="4429133"/>
            <a:ext cx="3214685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      Задача 4(б)</a:t>
            </a:r>
            <a:endParaRPr lang="ru-RU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86446" y="4500570"/>
            <a:ext cx="2500330" cy="57150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80 : 8 × 5 =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endParaRPr lang="ru-RU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72132" y="2428868"/>
            <a:ext cx="2857520" cy="57150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60: (80:8) =</a:t>
            </a:r>
            <a:endParaRPr lang="ru-RU" sz="3600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prstGeom prst="star16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3333FF"/>
                </a:solidFill>
              </a:rPr>
              <a:t>У вас в конвертах задания! </a:t>
            </a:r>
          </a:p>
          <a:p>
            <a:pPr algn="ctr"/>
            <a:r>
              <a:rPr lang="ru-RU" sz="2800" b="1" dirty="0" smtClean="0">
                <a:solidFill>
                  <a:srgbClr val="3333FF"/>
                </a:solidFill>
              </a:rPr>
              <a:t>Выполните задание! </a:t>
            </a:r>
            <a:endParaRPr lang="ru-RU" sz="2800" b="1" dirty="0">
              <a:solidFill>
                <a:srgbClr val="3333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692696"/>
            <a:ext cx="73448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Работа в парах.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715140" y="1857364"/>
            <a:ext cx="1724202" cy="1643074"/>
          </a:xfrm>
          <a:prstGeom prst="ellipse">
            <a:avLst/>
          </a:prstGeom>
          <a:gradFill flip="none" rotWithShape="1">
            <a:gsLst>
              <a:gs pos="0">
                <a:srgbClr val="996633">
                  <a:shade val="30000"/>
                  <a:satMod val="115000"/>
                </a:srgbClr>
              </a:gs>
              <a:gs pos="50000">
                <a:srgbClr val="996633">
                  <a:shade val="67500"/>
                  <a:satMod val="115000"/>
                </a:srgbClr>
              </a:gs>
              <a:gs pos="100000">
                <a:srgbClr val="996633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072462" y="242886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3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29520" y="300037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6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15140" y="2500306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9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58082" y="192880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12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rot="5400000" flipH="1" flipV="1">
            <a:off x="7277513" y="2366561"/>
            <a:ext cx="622754" cy="329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2" name="Picture 9" descr="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1494483"/>
            <a:ext cx="2056458" cy="2220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" dur="6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403648" y="1988840"/>
            <a:ext cx="8280920" cy="413732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4400" b="1" dirty="0" smtClean="0">
                <a:solidFill>
                  <a:srgbClr val="0000FF"/>
                </a:solidFill>
                <a:latin typeface="Garamond" pitchFamily="18" charset="0"/>
              </a:rPr>
              <a:t>Есть герой в мире сказочном,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4400" b="1" dirty="0" smtClean="0">
                <a:solidFill>
                  <a:srgbClr val="0000FF"/>
                </a:solidFill>
                <a:latin typeface="Garamond" pitchFamily="18" charset="0"/>
              </a:rPr>
              <a:t>Он смешной и загадочный,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4400" b="1" dirty="0" smtClean="0">
                <a:solidFill>
                  <a:srgbClr val="0000FF"/>
                </a:solidFill>
                <a:latin typeface="Garamond" pitchFamily="18" charset="0"/>
              </a:rPr>
              <a:t>На крыше дом,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4400" b="1" dirty="0" smtClean="0">
                <a:solidFill>
                  <a:srgbClr val="0000FF"/>
                </a:solidFill>
                <a:latin typeface="Garamond" pitchFamily="18" charset="0"/>
              </a:rPr>
              <a:t>Ну, а в нём живет он-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4400" b="1" dirty="0" smtClean="0">
                <a:solidFill>
                  <a:srgbClr val="0000FF"/>
                </a:solidFill>
                <a:latin typeface="Garamond" pitchFamily="18" charset="0"/>
              </a:rPr>
              <a:t>Толстый…</a:t>
            </a:r>
            <a:r>
              <a:rPr lang="en-US" sz="4400" b="1" dirty="0" smtClean="0">
                <a:solidFill>
                  <a:srgbClr val="0000FF"/>
                </a:solidFill>
                <a:latin typeface="Garamond" pitchFamily="18" charset="0"/>
              </a:rPr>
              <a:t> </a:t>
            </a:r>
            <a:r>
              <a:rPr lang="ru-RU" sz="4400" b="1" dirty="0" smtClean="0">
                <a:solidFill>
                  <a:srgbClr val="0000FF"/>
                </a:solidFill>
                <a:latin typeface="Garamond" pitchFamily="18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4400" b="1" dirty="0" smtClean="0">
                <a:solidFill>
                  <a:srgbClr val="0000FF"/>
                </a:solidFill>
                <a:latin typeface="Garamond" pitchFamily="18" charset="0"/>
              </a:rPr>
              <a:t>                        </a:t>
            </a:r>
            <a:r>
              <a:rPr lang="ru-RU" sz="6000" b="1" i="1" dirty="0" err="1" smtClean="0">
                <a:solidFill>
                  <a:srgbClr val="C00000"/>
                </a:solidFill>
                <a:latin typeface="Garamond" pitchFamily="18" charset="0"/>
              </a:rPr>
              <a:t>Карлсон</a:t>
            </a:r>
            <a:r>
              <a:rPr lang="ru-RU" sz="6000" b="1" i="1" dirty="0" smtClean="0">
                <a:solidFill>
                  <a:srgbClr val="C00000"/>
                </a:solidFill>
                <a:latin typeface="Garamond" pitchFamily="18" charset="0"/>
              </a:rPr>
              <a:t>.</a:t>
            </a:r>
          </a:p>
        </p:txBody>
      </p:sp>
      <p:sp>
        <p:nvSpPr>
          <p:cNvPr id="26629" name="WordArt 5"/>
          <p:cNvSpPr>
            <a:spLocks noChangeArrowheads="1" noChangeShapeType="1" noTextEdit="1"/>
          </p:cNvSpPr>
          <p:nvPr/>
        </p:nvSpPr>
        <p:spPr bwMode="auto">
          <a:xfrm>
            <a:off x="179388" y="404813"/>
            <a:ext cx="7129462" cy="129698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90764"/>
              </a:avLst>
            </a:prstTxWarp>
            <a:scene3d>
              <a:camera prst="legacyPerspectiveFront">
                <a:rot lat="2051999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Узнайте сказочного героя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val 2"/>
          <p:cNvSpPr>
            <a:spLocks noChangeArrowheads="1"/>
          </p:cNvSpPr>
          <p:nvPr/>
        </p:nvSpPr>
        <p:spPr bwMode="auto">
          <a:xfrm>
            <a:off x="323850" y="404813"/>
            <a:ext cx="1150938" cy="1081087"/>
          </a:xfrm>
          <a:prstGeom prst="ellipse">
            <a:avLst/>
          </a:prstGeom>
          <a:gradFill rotWithShape="1">
            <a:gsLst>
              <a:gs pos="0">
                <a:srgbClr val="EB1D5D"/>
              </a:gs>
              <a:gs pos="100000">
                <a:srgbClr val="EB1D5D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7308850" y="5229225"/>
            <a:ext cx="1008063" cy="1008063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7019925" y="333375"/>
            <a:ext cx="1584325" cy="1223963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AD298A"/>
              </a:gs>
              <a:gs pos="100000">
                <a:srgbClr val="AD298A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323850" y="4797425"/>
            <a:ext cx="1438275" cy="1584325"/>
          </a:xfrm>
          <a:prstGeom prst="diamond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5373" name="Picture 13" descr="карлсон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8925" y="482600"/>
            <a:ext cx="3309938" cy="48704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7031E-6 L 0.74827 -0.0053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00532 L 0.00018 0.6713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33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2613 L -0.7165 -0.0365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000"/>
                            </p:stCondLst>
                            <p:childTnLst>
                              <p:par>
                                <p:cTn id="38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3.00648E-6 L -0.00799 -0.6556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3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15362" grpId="1" animBg="1"/>
      <p:bldP spid="15363" grpId="0" animBg="1"/>
      <p:bldP spid="15363" grpId="1" animBg="1"/>
      <p:bldP spid="15365" grpId="0" animBg="1"/>
      <p:bldP spid="15365" grpId="1" animBg="1"/>
      <p:bldP spid="15367" grpId="0" animBg="1"/>
      <p:bldP spid="1536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6" descr="Nasi_4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476672"/>
            <a:ext cx="7892397" cy="5381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AutoShape 13"/>
          <p:cNvSpPr>
            <a:spLocks noChangeArrowheads="1"/>
          </p:cNvSpPr>
          <p:nvPr/>
        </p:nvSpPr>
        <p:spPr bwMode="auto">
          <a:xfrm rot="20013560" flipH="1">
            <a:off x="1035579" y="2491632"/>
            <a:ext cx="4472716" cy="2814474"/>
          </a:xfrm>
          <a:prstGeom prst="cloudCallout">
            <a:avLst>
              <a:gd name="adj1" fmla="val -30385"/>
              <a:gd name="adj2" fmla="val -73329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2400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Малыш, пусть ребята поработают самостоятельно</a:t>
            </a:r>
          </a:p>
          <a:p>
            <a:pPr algn="ctr">
              <a:defRPr/>
            </a:pPr>
            <a:r>
              <a:rPr lang="ru-RU" sz="2400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Стр.63, №2 (1, 2ст.)</a:t>
            </a:r>
            <a:endParaRPr lang="ru-RU" sz="2400" i="1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375396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5"/>
          <a:srcRect l="1563" b="4166"/>
          <a:stretch>
            <a:fillRect/>
          </a:stretch>
        </p:blipFill>
        <p:spPr>
          <a:xfrm>
            <a:off x="-52388" y="0"/>
            <a:ext cx="9196388" cy="6858000"/>
          </a:xfrm>
        </p:spPr>
      </p:pic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2051050" y="2636838"/>
            <a:ext cx="2089150" cy="2160587"/>
          </a:xfrm>
          <a:prstGeom prst="wedgeEllipseCallout">
            <a:avLst>
              <a:gd name="adj1" fmla="val -62616"/>
              <a:gd name="adj2" fmla="val 45519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268538" y="3141663"/>
            <a:ext cx="20161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solidFill>
                  <a:srgbClr val="990033"/>
                </a:solidFill>
                <a:latin typeface="Comic Sans MS" pitchFamily="66" charset="0"/>
              </a:rPr>
              <a:t>Молодец, Карлсон! Ты всё выполнил правильно!</a:t>
            </a:r>
          </a:p>
        </p:txBody>
      </p:sp>
      <p:pic>
        <p:nvPicPr>
          <p:cNvPr id="10246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plyushki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459788" y="5492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2195513" y="3141663"/>
            <a:ext cx="201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b="1" i="1" dirty="0">
              <a:solidFill>
                <a:srgbClr val="990033"/>
              </a:solidFill>
              <a:latin typeface="Comic Sans MS" pitchFamily="66" charset="0"/>
            </a:endParaRPr>
          </a:p>
        </p:txBody>
      </p:sp>
      <p:pic>
        <p:nvPicPr>
          <p:cNvPr id="10250" name="Picture 10">
            <a:hlinkClick r:id="" action="ppaction://media"/>
          </p:cNvPr>
          <p:cNvPicPr>
            <a:picLocks noRot="1" noChangeAspect="1" noChangeArrowheads="1"/>
          </p:cNvPicPr>
          <p:nvPr>
            <a:wavAudioFile r:embed="rId2" name="domoi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459788" y="2924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2" name="AutoShape 12"/>
          <p:cNvSpPr>
            <a:spLocks noChangeArrowheads="1"/>
          </p:cNvSpPr>
          <p:nvPr/>
        </p:nvSpPr>
        <p:spPr bwMode="auto">
          <a:xfrm>
            <a:off x="4067175" y="476250"/>
            <a:ext cx="2089150" cy="2160588"/>
          </a:xfrm>
          <a:prstGeom prst="wedgeEllipseCallout">
            <a:avLst>
              <a:gd name="adj1" fmla="val 102889"/>
              <a:gd name="adj2" fmla="val -12676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4356100" y="836613"/>
            <a:ext cx="201612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 dirty="0" smtClean="0">
                <a:solidFill>
                  <a:srgbClr val="990033"/>
                </a:solidFill>
                <a:latin typeface="Comic Sans MS" pitchFamily="66" charset="0"/>
              </a:rPr>
              <a:t>Молодцы ребята! Это они хорошо знают таблицу умножения.</a:t>
            </a:r>
            <a:endParaRPr lang="ru-RU" b="1" i="1" dirty="0">
              <a:solidFill>
                <a:srgbClr val="990033"/>
              </a:solidFill>
              <a:latin typeface="Comic Sans MS" pitchFamily="66" charset="0"/>
            </a:endParaRP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1979613" y="5013325"/>
            <a:ext cx="4679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До новых встреч, ребята!</a:t>
            </a:r>
          </a:p>
        </p:txBody>
      </p:sp>
    </p:spTree>
  </p:cSld>
  <p:clrMapOvr>
    <a:masterClrMapping/>
  </p:clrMapOvr>
  <p:transition advClick="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36" fill="hold"/>
                                        <p:tgtEl>
                                          <p:spTgt spid="102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36"/>
                            </p:stCondLst>
                            <p:childTnLst>
                              <p:par>
                                <p:cTn id="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536"/>
                            </p:stCondLst>
                            <p:childTnLst>
                              <p:par>
                                <p:cTn id="1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102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102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536"/>
                            </p:stCondLst>
                            <p:childTnLst>
                              <p:par>
                                <p:cTn id="37" presetID="22" presetClass="entr" presetSubtype="4" fill="hold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536"/>
                            </p:stCondLst>
                            <p:childTnLst>
                              <p:par>
                                <p:cTn id="4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8996" fill="hold"/>
                                        <p:tgtEl>
                                          <p:spTgt spid="102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532"/>
                            </p:stCondLst>
                            <p:childTnLst>
                              <p:par>
                                <p:cTn id="4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6"/>
                </p:tgtEl>
              </p:cMediaNode>
            </p:audio>
            <p:audio>
              <p:cMediaNode showWhenStopped="0"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50"/>
                </p:tgtEl>
              </p:cMediaNode>
            </p:audio>
          </p:childTnLst>
        </p:cTn>
      </p:par>
    </p:tnLst>
    <p:bldLst>
      <p:bldP spid="10244" grpId="0" animBg="1"/>
      <p:bldP spid="10245" grpId="0"/>
      <p:bldP spid="10252" grpId="0" animBg="1"/>
      <p:bldP spid="10253" grpId="0"/>
      <p:bldP spid="1025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785926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z="3600" b="1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36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Я научился… 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Я узнал…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Мне было интересно …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Мне было трудно…</a:t>
            </a:r>
          </a:p>
          <a:p>
            <a:pPr eaLnBrk="1" hangingPunct="1">
              <a:lnSpc>
                <a:spcPct val="90000"/>
              </a:lnSpc>
              <a:buNone/>
            </a:pPr>
            <a:endParaRPr lang="ru-RU" sz="28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147" name="WordArt 4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1142976" y="642918"/>
            <a:ext cx="7489825" cy="125253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8111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Продолжи предложения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71736" y="1714488"/>
            <a:ext cx="6100778" cy="150019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b="1" spc="50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ramond" pitchFamily="18" charset="0"/>
              </a:rPr>
              <a:t>Астрид</a:t>
            </a:r>
            <a:r>
              <a:rPr lang="ru-RU" b="1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ramond" pitchFamily="18" charset="0"/>
              </a:rPr>
              <a:t> Линдгрен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ramond" pitchFamily="18" charset="0"/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ramond" pitchFamily="18" charset="0"/>
              </a:rPr>
            </a:br>
            <a:r>
              <a:rPr lang="ru-RU" sz="2800" i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детская писательница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785786" y="992559"/>
            <a:ext cx="79296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Кто придумал </a:t>
            </a:r>
            <a:r>
              <a:rPr lang="ru-RU" sz="4000" b="1" i="1" dirty="0" err="1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Карлсона</a:t>
            </a:r>
            <a:r>
              <a:rPr lang="ru-RU" sz="4000" b="1" i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?</a:t>
            </a:r>
            <a:endParaRPr lang="ru-RU" sz="4000" dirty="0">
              <a:ln w="1905">
                <a:solidFill>
                  <a:srgbClr val="FF0000"/>
                </a:solidFill>
              </a:ln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71802" y="2928934"/>
            <a:ext cx="471490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родилась 14 ноября 1907г.,</a:t>
            </a:r>
            <a:br>
              <a:rPr lang="ru-RU" sz="2800" i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800" i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в Швейцарии  </a:t>
            </a:r>
            <a:r>
              <a:rPr lang="ru-RU" b="1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ramond" pitchFamily="18" charset="0"/>
              </a:rPr>
              <a:t/>
            </a:r>
            <a:br>
              <a:rPr lang="ru-RU" b="1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ramond" pitchFamily="18" charset="0"/>
              </a:rPr>
            </a:br>
            <a:endParaRPr lang="ru-RU" dirty="0">
              <a:solidFill>
                <a:srgbClr val="800000"/>
              </a:solidFill>
            </a:endParaRPr>
          </a:p>
        </p:txBody>
      </p:sp>
      <p:pic>
        <p:nvPicPr>
          <p:cNvPr id="9" name="Рисунок 8" descr="C:\Users\Пользователь\Desktop\WK4SQil8Rsr2_astrid-lindgre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7000889" y="3429000"/>
            <a:ext cx="1643075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Пользователь\Desktop\get_foto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714488"/>
            <a:ext cx="1857374" cy="2647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Пользователь\Desktop\30953.750x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3929066"/>
            <a:ext cx="1400175" cy="171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Пользователь\Desktop\img390470_b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3857628"/>
            <a:ext cx="1428760" cy="2009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86116" y="1643050"/>
            <a:ext cx="3071834" cy="1657354"/>
          </a:xfr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14412" y="3714752"/>
          <a:ext cx="7358114" cy="1214446"/>
        </p:xfrm>
        <a:graphic>
          <a:graphicData uri="http://schemas.openxmlformats.org/drawingml/2006/table">
            <a:tbl>
              <a:tblPr/>
              <a:tblGrid>
                <a:gridCol w="819315"/>
                <a:gridCol w="814598"/>
                <a:gridCol w="819316"/>
                <a:gridCol w="817743"/>
                <a:gridCol w="816170"/>
                <a:gridCol w="817743"/>
                <a:gridCol w="819316"/>
                <a:gridCol w="814598"/>
                <a:gridCol w="819315"/>
              </a:tblGrid>
              <a:tr h="607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7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н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н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	3	1	15	20	6	19	16	15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1208870981cont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500306"/>
            <a:ext cx="2599128" cy="2743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WordArt 8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1042988" y="-387350"/>
            <a:ext cx="6841380" cy="2664222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Малыш и </a:t>
            </a:r>
            <a:r>
              <a:rPr lang="ru-RU" sz="36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Карлсон</a:t>
            </a:r>
            <a:endParaRPr lang="ru-RU" sz="3600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082" name="AutoShape 10"/>
          <p:cNvSpPr>
            <a:spLocks noChangeArrowheads="1"/>
          </p:cNvSpPr>
          <p:nvPr/>
        </p:nvSpPr>
        <p:spPr bwMode="auto">
          <a:xfrm>
            <a:off x="5000628" y="2285992"/>
            <a:ext cx="3819522" cy="3095625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i="1" dirty="0" smtClean="0">
                <a:solidFill>
                  <a:srgbClr val="990033"/>
                </a:solidFill>
              </a:rPr>
              <a:t>Как вы знаете, </a:t>
            </a:r>
          </a:p>
          <a:p>
            <a:pPr algn="ctr"/>
            <a:r>
              <a:rPr lang="ru-RU" b="1" i="1" dirty="0" smtClean="0">
                <a:solidFill>
                  <a:srgbClr val="990033"/>
                </a:solidFill>
              </a:rPr>
              <a:t>лучший друг</a:t>
            </a:r>
          </a:p>
          <a:p>
            <a:pPr algn="ctr"/>
            <a:r>
              <a:rPr lang="ru-RU" b="1" i="1" dirty="0" smtClean="0">
                <a:solidFill>
                  <a:srgbClr val="990033"/>
                </a:solidFill>
              </a:rPr>
              <a:t> </a:t>
            </a:r>
            <a:r>
              <a:rPr lang="ru-RU" b="1" i="1" dirty="0" err="1" smtClean="0">
                <a:solidFill>
                  <a:srgbClr val="990033"/>
                </a:solidFill>
              </a:rPr>
              <a:t>Карлсона</a:t>
            </a:r>
            <a:r>
              <a:rPr lang="ru-RU" b="1" i="1" dirty="0" smtClean="0">
                <a:solidFill>
                  <a:srgbClr val="990033"/>
                </a:solidFill>
              </a:rPr>
              <a:t> –</a:t>
            </a:r>
            <a:r>
              <a:rPr lang="de-DE" b="1" i="1" dirty="0" smtClean="0">
                <a:solidFill>
                  <a:srgbClr val="990033"/>
                </a:solidFill>
              </a:rPr>
              <a:t> </a:t>
            </a:r>
            <a:r>
              <a:rPr lang="ru-RU" b="1" i="1" dirty="0" smtClean="0">
                <a:solidFill>
                  <a:srgbClr val="990033"/>
                </a:solidFill>
              </a:rPr>
              <a:t>Малыш.</a:t>
            </a:r>
          </a:p>
          <a:p>
            <a:pPr algn="ctr"/>
            <a:r>
              <a:rPr lang="ru-RU" b="1" i="1" dirty="0" smtClean="0">
                <a:solidFill>
                  <a:srgbClr val="990033"/>
                </a:solidFill>
              </a:rPr>
              <a:t>Если вы правильно </a:t>
            </a:r>
          </a:p>
          <a:p>
            <a:pPr algn="ctr"/>
            <a:r>
              <a:rPr lang="ru-RU" b="1" i="1" dirty="0" smtClean="0">
                <a:solidFill>
                  <a:srgbClr val="990033"/>
                </a:solidFill>
              </a:rPr>
              <a:t>справитесь  с заданиями, </a:t>
            </a:r>
          </a:p>
          <a:p>
            <a:pPr algn="ctr"/>
            <a:r>
              <a:rPr lang="ru-RU" b="1" i="1" dirty="0" err="1" smtClean="0">
                <a:solidFill>
                  <a:srgbClr val="990033"/>
                </a:solidFill>
              </a:rPr>
              <a:t>Карлсон</a:t>
            </a:r>
            <a:r>
              <a:rPr lang="ru-RU" b="1" i="1" dirty="0" smtClean="0">
                <a:solidFill>
                  <a:srgbClr val="990033"/>
                </a:solidFill>
              </a:rPr>
              <a:t>, возможно, </a:t>
            </a:r>
          </a:p>
          <a:p>
            <a:pPr algn="ctr"/>
            <a:r>
              <a:rPr lang="ru-RU" b="1" i="1" dirty="0" smtClean="0">
                <a:solidFill>
                  <a:srgbClr val="990033"/>
                </a:solidFill>
              </a:rPr>
              <a:t>подружится и с вами!</a:t>
            </a:r>
          </a:p>
          <a:p>
            <a:endParaRPr lang="ru-RU" dirty="0"/>
          </a:p>
        </p:txBody>
      </p:sp>
      <p:pic>
        <p:nvPicPr>
          <p:cNvPr id="3085" name="Picture 1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spok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58313" y="8572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spok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214414" y="564357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9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5"/>
                </p:tgtEl>
              </p:cMediaNode>
            </p:audio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08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971600" y="954595"/>
            <a:ext cx="727280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0" cap="none" spc="300" normalizeH="0" baseline="0" noProof="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10 н</a:t>
            </a:r>
            <a:r>
              <a:rPr kumimoji="0" lang="ru-RU" sz="3200" b="1" i="1" u="none" strike="noStrike" kern="0" cap="none" spc="300" normalizeH="0" baseline="0" noProof="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</a:t>
            </a:r>
            <a:r>
              <a:rPr kumimoji="0" lang="ru-RU" sz="3200" b="1" i="1" u="none" strike="noStrike" kern="0" cap="none" spc="300" normalizeH="0" baseline="0" noProof="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ября.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0" cap="none" spc="300" normalizeH="0" baseline="0" noProof="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Кла</a:t>
            </a:r>
            <a:r>
              <a:rPr kumimoji="0" lang="ru-RU" sz="3200" b="1" i="1" u="none" strike="noStrike" kern="0" cap="none" spc="300" normalizeH="0" baseline="0" noProof="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сс</a:t>
            </a:r>
            <a:r>
              <a:rPr kumimoji="0" lang="ru-RU" sz="3200" b="1" i="1" u="none" strike="noStrike" kern="0" cap="none" spc="300" normalizeH="0" baseline="0" noProof="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ная р</a:t>
            </a:r>
            <a:r>
              <a:rPr kumimoji="0" lang="ru-RU" sz="3200" b="1" i="1" u="none" strike="noStrike" kern="0" cap="none" spc="300" normalizeH="0" baseline="0" noProof="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</a:t>
            </a:r>
            <a:r>
              <a:rPr kumimoji="0" lang="ru-RU" sz="3200" b="1" i="1" u="none" strike="noStrike" kern="0" cap="none" spc="300" normalizeH="0" baseline="0" noProof="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бота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0" cap="none" spc="300" normalizeH="0" baseline="0" noProof="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300" normalizeH="0" baseline="0" noProof="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МИНУТКА ЧИСТОПИСАНИЯ</a:t>
            </a:r>
            <a:endParaRPr kumimoji="0" lang="ru-RU" sz="3200" b="1" i="0" u="none" strike="noStrike" kern="0" cap="none" spc="300" normalizeH="0" baseline="0" noProof="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post-155566-1253163345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2967012"/>
            <a:ext cx="2440862" cy="270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5" descr="mult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3500438"/>
            <a:ext cx="146685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val 1"/>
          <p:cNvSpPr>
            <a:spLocks noChangeArrowheads="1"/>
          </p:cNvSpPr>
          <p:nvPr/>
        </p:nvSpPr>
        <p:spPr bwMode="auto">
          <a:xfrm>
            <a:off x="6119813" y="4319588"/>
            <a:ext cx="1620837" cy="1620837"/>
          </a:xfrm>
          <a:prstGeom prst="ellipse">
            <a:avLst/>
          </a:prstGeom>
          <a:solidFill>
            <a:srgbClr val="00CCCC"/>
          </a:solidFill>
          <a:ln w="9360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5" name="AutoShape 2"/>
          <p:cNvSpPr>
            <a:spLocks noChangeArrowheads="1"/>
          </p:cNvSpPr>
          <p:nvPr/>
        </p:nvSpPr>
        <p:spPr bwMode="auto">
          <a:xfrm>
            <a:off x="3214678" y="1428736"/>
            <a:ext cx="1260475" cy="1260475"/>
          </a:xfrm>
          <a:prstGeom prst="roundRect">
            <a:avLst>
              <a:gd name="adj" fmla="val 16667"/>
            </a:avLst>
          </a:prstGeom>
          <a:solidFill>
            <a:srgbClr val="E6FF00"/>
          </a:solidFill>
          <a:ln w="9360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6" name="Oval 3"/>
          <p:cNvSpPr>
            <a:spLocks noChangeArrowheads="1"/>
          </p:cNvSpPr>
          <p:nvPr/>
        </p:nvSpPr>
        <p:spPr bwMode="auto">
          <a:xfrm>
            <a:off x="2700338" y="4319588"/>
            <a:ext cx="1620837" cy="1620837"/>
          </a:xfrm>
          <a:prstGeom prst="ellipse">
            <a:avLst/>
          </a:prstGeom>
          <a:solidFill>
            <a:srgbClr val="00CCCC"/>
          </a:solidFill>
          <a:ln w="9360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7" name="AutoShape 4"/>
          <p:cNvSpPr>
            <a:spLocks noChangeArrowheads="1"/>
          </p:cNvSpPr>
          <p:nvPr/>
        </p:nvSpPr>
        <p:spPr bwMode="auto">
          <a:xfrm>
            <a:off x="5857884" y="1357298"/>
            <a:ext cx="1260475" cy="1260475"/>
          </a:xfrm>
          <a:prstGeom prst="roundRect">
            <a:avLst>
              <a:gd name="adj" fmla="val 16667"/>
            </a:avLst>
          </a:prstGeom>
          <a:solidFill>
            <a:srgbClr val="E6FF00"/>
          </a:solidFill>
          <a:ln w="9360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8" name="Oval 5"/>
          <p:cNvSpPr>
            <a:spLocks noChangeArrowheads="1"/>
          </p:cNvSpPr>
          <p:nvPr/>
        </p:nvSpPr>
        <p:spPr bwMode="auto">
          <a:xfrm>
            <a:off x="971600" y="4365104"/>
            <a:ext cx="1800225" cy="1656184"/>
          </a:xfrm>
          <a:prstGeom prst="ellipse">
            <a:avLst/>
          </a:prstGeom>
          <a:solidFill>
            <a:srgbClr val="00CCCC"/>
          </a:solidFill>
          <a:ln w="9360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9" name="Oval 6"/>
          <p:cNvSpPr>
            <a:spLocks noChangeArrowheads="1"/>
          </p:cNvSpPr>
          <p:nvPr/>
        </p:nvSpPr>
        <p:spPr bwMode="auto">
          <a:xfrm>
            <a:off x="4319588" y="4319588"/>
            <a:ext cx="1800225" cy="1620837"/>
          </a:xfrm>
          <a:prstGeom prst="ellipse">
            <a:avLst/>
          </a:prstGeom>
          <a:solidFill>
            <a:srgbClr val="00CCCC"/>
          </a:solidFill>
          <a:ln w="9360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0" name="AutoShape 7"/>
          <p:cNvSpPr>
            <a:spLocks noChangeArrowheads="1"/>
          </p:cNvSpPr>
          <p:nvPr/>
        </p:nvSpPr>
        <p:spPr bwMode="auto">
          <a:xfrm>
            <a:off x="785786" y="1214422"/>
            <a:ext cx="1117599" cy="1260475"/>
          </a:xfrm>
          <a:prstGeom prst="roundRect">
            <a:avLst>
              <a:gd name="adj" fmla="val 16667"/>
            </a:avLst>
          </a:prstGeom>
          <a:solidFill>
            <a:srgbClr val="E6FF00"/>
          </a:solidFill>
          <a:ln w="9360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1" name="AutoShape 8"/>
          <p:cNvSpPr>
            <a:spLocks noChangeArrowheads="1"/>
          </p:cNvSpPr>
          <p:nvPr/>
        </p:nvSpPr>
        <p:spPr bwMode="auto">
          <a:xfrm>
            <a:off x="4572000" y="2000240"/>
            <a:ext cx="1260475" cy="1260475"/>
          </a:xfrm>
          <a:prstGeom prst="roundRect">
            <a:avLst>
              <a:gd name="adj" fmla="val 16667"/>
            </a:avLst>
          </a:prstGeom>
          <a:solidFill>
            <a:srgbClr val="23FF23"/>
          </a:solidFill>
          <a:ln w="9360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2" name="AutoShape 9"/>
          <p:cNvSpPr>
            <a:spLocks noChangeArrowheads="1"/>
          </p:cNvSpPr>
          <p:nvPr/>
        </p:nvSpPr>
        <p:spPr bwMode="auto">
          <a:xfrm>
            <a:off x="7143768" y="1785926"/>
            <a:ext cx="1260475" cy="1260475"/>
          </a:xfrm>
          <a:prstGeom prst="roundRect">
            <a:avLst>
              <a:gd name="adj" fmla="val 16667"/>
            </a:avLst>
          </a:prstGeom>
          <a:solidFill>
            <a:srgbClr val="23FF23"/>
          </a:solidFill>
          <a:ln w="9360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3" name="WordArt 10"/>
          <p:cNvSpPr>
            <a:spLocks noChangeArrowheads="1" noChangeShapeType="1" noTextEdit="1"/>
          </p:cNvSpPr>
          <p:nvPr/>
        </p:nvSpPr>
        <p:spPr bwMode="auto">
          <a:xfrm>
            <a:off x="714348" y="1214422"/>
            <a:ext cx="1285884" cy="1143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1884"/>
              </a:avLst>
            </a:prstTxWarp>
          </a:bodyPr>
          <a:lstStyle/>
          <a:p>
            <a:pPr algn="ctr"/>
            <a:r>
              <a:rPr lang="ru-RU" sz="3600" kern="10" dirty="0" smtClean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198A8A"/>
                </a:solidFill>
                <a:latin typeface="Arial Black"/>
              </a:rPr>
              <a:t> у </a:t>
            </a:r>
            <a:endParaRPr lang="ru-RU" sz="3600" kern="10" dirty="0">
              <a:ln w="9360">
                <a:solidFill>
                  <a:srgbClr val="000000"/>
                </a:solidFill>
                <a:miter lim="800000"/>
                <a:headEnd/>
                <a:tailEnd/>
              </a:ln>
              <a:solidFill>
                <a:srgbClr val="198A8A"/>
              </a:solidFill>
              <a:latin typeface="Arial Black"/>
            </a:endParaRPr>
          </a:p>
        </p:txBody>
      </p:sp>
      <p:sp>
        <p:nvSpPr>
          <p:cNvPr id="13324" name="WordArt 11"/>
          <p:cNvSpPr>
            <a:spLocks noChangeArrowheads="1" noChangeShapeType="1" noTextEdit="1"/>
          </p:cNvSpPr>
          <p:nvPr/>
        </p:nvSpPr>
        <p:spPr bwMode="auto">
          <a:xfrm>
            <a:off x="3286116" y="1500174"/>
            <a:ext cx="1357322" cy="1143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198A8A"/>
                </a:solidFill>
                <a:latin typeface="Arial Black"/>
              </a:rPr>
              <a:t> т </a:t>
            </a:r>
            <a:endParaRPr lang="ru-RU" sz="3600" kern="10" dirty="0">
              <a:ln w="9360">
                <a:solidFill>
                  <a:srgbClr val="000000"/>
                </a:solidFill>
                <a:miter lim="800000"/>
                <a:headEnd/>
                <a:tailEnd/>
              </a:ln>
              <a:solidFill>
                <a:srgbClr val="198A8A"/>
              </a:solidFill>
              <a:latin typeface="Arial Black"/>
            </a:endParaRPr>
          </a:p>
        </p:txBody>
      </p:sp>
      <p:sp>
        <p:nvSpPr>
          <p:cNvPr id="13325" name="WordArt 12"/>
          <p:cNvSpPr>
            <a:spLocks noChangeArrowheads="1" noChangeShapeType="1" noTextEdit="1"/>
          </p:cNvSpPr>
          <p:nvPr/>
        </p:nvSpPr>
        <p:spPr bwMode="auto">
          <a:xfrm>
            <a:off x="4572000" y="1857364"/>
            <a:ext cx="1357313" cy="12715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9966"/>
                </a:solidFill>
                <a:latin typeface="Arial Black"/>
              </a:rPr>
              <a:t> </a:t>
            </a:r>
            <a:r>
              <a:rPr lang="ru-RU" sz="3600" kern="10" dirty="0" err="1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9966"/>
                </a:solidFill>
                <a:latin typeface="Arial Black"/>
              </a:rPr>
              <a:t>н</a:t>
            </a:r>
            <a:r>
              <a:rPr lang="ru-RU" sz="3600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9966"/>
                </a:solidFill>
                <a:latin typeface="Arial Black"/>
              </a:rPr>
              <a:t> </a:t>
            </a:r>
          </a:p>
        </p:txBody>
      </p:sp>
      <p:sp>
        <p:nvSpPr>
          <p:cNvPr id="13326" name="WordArt 13"/>
          <p:cNvSpPr>
            <a:spLocks noChangeArrowheads="1" noChangeShapeType="1" noTextEdit="1"/>
          </p:cNvSpPr>
          <p:nvPr/>
        </p:nvSpPr>
        <p:spPr bwMode="auto">
          <a:xfrm>
            <a:off x="6072198" y="1571612"/>
            <a:ext cx="944563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198A8A"/>
                </a:solidFill>
                <a:latin typeface="Arial Black"/>
              </a:rPr>
              <a:t>ы</a:t>
            </a:r>
            <a:endParaRPr lang="ru-RU" sz="3600" kern="10" dirty="0">
              <a:ln w="9360">
                <a:solidFill>
                  <a:srgbClr val="000000"/>
                </a:solidFill>
                <a:miter lim="800000"/>
                <a:headEnd/>
                <a:tailEnd/>
              </a:ln>
              <a:solidFill>
                <a:srgbClr val="198A8A"/>
              </a:solidFill>
              <a:latin typeface="Arial Black"/>
            </a:endParaRPr>
          </a:p>
        </p:txBody>
      </p:sp>
      <p:sp>
        <p:nvSpPr>
          <p:cNvPr id="13327" name="WordArt 14"/>
          <p:cNvSpPr>
            <a:spLocks noChangeArrowheads="1" noChangeShapeType="1" noTextEdit="1"/>
          </p:cNvSpPr>
          <p:nvPr/>
        </p:nvSpPr>
        <p:spPr bwMode="auto">
          <a:xfrm>
            <a:off x="7143768" y="1785926"/>
            <a:ext cx="1409700" cy="1260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9966"/>
                </a:solidFill>
                <a:latin typeface="Arial Black"/>
              </a:rPr>
              <a:t>й</a:t>
            </a:r>
            <a:r>
              <a:rPr lang="ru-RU" sz="3600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9966"/>
                </a:solidFill>
                <a:latin typeface="Arial Black"/>
              </a:rPr>
              <a:t> </a:t>
            </a:r>
          </a:p>
        </p:txBody>
      </p:sp>
      <p:sp>
        <p:nvSpPr>
          <p:cNvPr id="13328" name="AutoShape 15"/>
          <p:cNvSpPr>
            <a:spLocks noChangeArrowheads="1"/>
          </p:cNvSpPr>
          <p:nvPr/>
        </p:nvSpPr>
        <p:spPr bwMode="auto">
          <a:xfrm>
            <a:off x="1928794" y="2143116"/>
            <a:ext cx="1260475" cy="1260475"/>
          </a:xfrm>
          <a:prstGeom prst="roundRect">
            <a:avLst>
              <a:gd name="adj" fmla="val 16667"/>
            </a:avLst>
          </a:prstGeom>
          <a:solidFill>
            <a:srgbClr val="23FF23"/>
          </a:solidFill>
          <a:ln w="9360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9" name="WordArt 16"/>
          <p:cNvSpPr>
            <a:spLocks noChangeArrowheads="1" noChangeShapeType="1" noTextEdit="1"/>
          </p:cNvSpPr>
          <p:nvPr/>
        </p:nvSpPr>
        <p:spPr bwMode="auto">
          <a:xfrm>
            <a:off x="2143108" y="2428868"/>
            <a:ext cx="785818" cy="757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9966"/>
                </a:solidFill>
                <a:latin typeface="Arial Black"/>
              </a:rPr>
              <a:t>с</a:t>
            </a:r>
          </a:p>
        </p:txBody>
      </p:sp>
      <p:sp>
        <p:nvSpPr>
          <p:cNvPr id="13330" name="WordArt 17"/>
          <p:cNvSpPr>
            <a:spLocks noChangeArrowheads="1" noChangeShapeType="1" noTextEdit="1"/>
          </p:cNvSpPr>
          <p:nvPr/>
        </p:nvSpPr>
        <p:spPr bwMode="auto">
          <a:xfrm rot="194560">
            <a:off x="1262863" y="4146226"/>
            <a:ext cx="1658371" cy="175997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2214"/>
              </a:avLst>
            </a:prstTxWarp>
          </a:bodyPr>
          <a:lstStyle/>
          <a:p>
            <a:pPr algn="ctr"/>
            <a:r>
              <a:rPr lang="ru-RU" sz="3600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3366"/>
                </a:solidFill>
                <a:latin typeface="Arial Black"/>
              </a:rPr>
              <a:t>с </a:t>
            </a:r>
          </a:p>
        </p:txBody>
      </p:sp>
      <p:sp>
        <p:nvSpPr>
          <p:cNvPr id="13331" name="WordArt 18"/>
          <p:cNvSpPr>
            <a:spLocks noChangeArrowheads="1" noChangeShapeType="1" noTextEdit="1"/>
          </p:cNvSpPr>
          <p:nvPr/>
        </p:nvSpPr>
        <p:spPr bwMode="auto">
          <a:xfrm>
            <a:off x="3131839" y="4797152"/>
            <a:ext cx="828973" cy="78291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6B4794"/>
                </a:solidFill>
                <a:latin typeface="Arial Black"/>
              </a:rPr>
              <a:t>ч</a:t>
            </a:r>
          </a:p>
        </p:txBody>
      </p:sp>
      <p:sp>
        <p:nvSpPr>
          <p:cNvPr id="13332" name="WordArt 19"/>
          <p:cNvSpPr>
            <a:spLocks noChangeArrowheads="1" noChangeShapeType="1" noTextEdit="1"/>
          </p:cNvSpPr>
          <p:nvPr/>
        </p:nvSpPr>
        <p:spPr bwMode="auto">
          <a:xfrm>
            <a:off x="4679950" y="4500563"/>
            <a:ext cx="1892300" cy="1081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6633"/>
                </a:solidFill>
                <a:latin typeface="Arial Black"/>
              </a:rPr>
              <a:t>ё </a:t>
            </a:r>
          </a:p>
        </p:txBody>
      </p:sp>
      <p:sp>
        <p:nvSpPr>
          <p:cNvPr id="13333" name="WordArt 20"/>
          <p:cNvSpPr>
            <a:spLocks noChangeArrowheads="1" noChangeShapeType="1" noTextEdit="1"/>
          </p:cNvSpPr>
          <p:nvPr/>
        </p:nvSpPr>
        <p:spPr bwMode="auto">
          <a:xfrm>
            <a:off x="6429375" y="4679950"/>
            <a:ext cx="950913" cy="952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5E11A6"/>
                </a:solidFill>
                <a:latin typeface="Arial Black"/>
              </a:rPr>
              <a:t>т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" descr="1eeed373a979"/>
          <p:cNvPicPr>
            <a:picLocks noChangeAspect="1" noChangeArrowheads="1"/>
          </p:cNvPicPr>
          <p:nvPr/>
        </p:nvPicPr>
        <p:blipFill>
          <a:blip r:embed="rId2" cstate="print">
            <a:lum bright="20000" contrast="-20000"/>
          </a:blip>
          <a:srcRect/>
          <a:stretch>
            <a:fillRect/>
          </a:stretch>
        </p:blipFill>
        <p:spPr bwMode="auto">
          <a:xfrm>
            <a:off x="785786" y="214290"/>
            <a:ext cx="8143932" cy="6304020"/>
          </a:xfrm>
          <a:prstGeom prst="rect">
            <a:avLst/>
          </a:prstGeom>
          <a:noFill/>
        </p:spPr>
      </p:pic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611560" y="2060848"/>
            <a:ext cx="604800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 sz="4000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  <a:defRPr/>
            </a:pPr>
            <a:endParaRPr lang="ru-RU" sz="40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43042" y="285728"/>
            <a:ext cx="607223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МАТЕМАТИЧЕСКИЙ ДИКТАНТ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7356" y="1643050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1.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Сколько будет, если по 4 взять 3 раза?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0826" y="1643050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434662" y="2071677"/>
            <a:ext cx="4994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2.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Сколько будет, если сложить 5  троек?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94407" y="201798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466192" y="2428868"/>
            <a:ext cx="4963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3.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Сколько раз по 5 входит в число 10?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8728" y="2857496"/>
            <a:ext cx="5072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4.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В одной коробке 10 карандашей. Сколько карандашей в трех таких коробках?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7422" y="3714752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5.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Уменьшаемое 92,вычитаемое 34. Найдите разность.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37207" y="242789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273689" y="2995448"/>
            <a:ext cx="737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357950" y="3929067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393400" y="4335517"/>
            <a:ext cx="3964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6.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автобусе ехало 14 человек, на остановке из него вышли 4 человека и 3 вошли. Сколько человек поехало дальше?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15074" y="4786322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Ответы@Mail.Ru: В чем Ваш источник сил?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143512"/>
            <a:ext cx="1500198" cy="1424239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214282" y="0"/>
            <a:ext cx="7643834" cy="4357718"/>
          </a:xfrm>
          <a:prstGeom prst="cloudCallout">
            <a:avLst>
              <a:gd name="adj1" fmla="val 26731"/>
              <a:gd name="adj2" fmla="val 59488"/>
            </a:avLst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К внукам бабушка пришла,</a:t>
            </a:r>
          </a:p>
          <a:p>
            <a:pPr lvl="0" algn="ctr"/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Пирожков им напекла.</a:t>
            </a:r>
          </a:p>
          <a:p>
            <a:pPr lvl="0" algn="ctr"/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По три </a:t>
            </a:r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румяных пирожка</a:t>
            </a:r>
          </a:p>
          <a:p>
            <a:pPr lvl="0" algn="ctr"/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Бабушка каждому внуку дала:</a:t>
            </a:r>
          </a:p>
          <a:p>
            <a:pPr lvl="0" algn="ctr"/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Машеньке, Саше, Алёнке, Никите.</a:t>
            </a:r>
          </a:p>
          <a:p>
            <a:pPr lvl="0" algn="ctr"/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Сколько всего пирожков? Подскажите!</a:t>
            </a:r>
          </a:p>
        </p:txBody>
      </p:sp>
      <p:pic>
        <p:nvPicPr>
          <p:cNvPr id="22531" name="Picture 3" descr="C:\Users\валентин и наталья\Desktop\0_5d7d1_9170ef2e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429000"/>
            <a:ext cx="3795546" cy="3650508"/>
          </a:xfrm>
          <a:prstGeom prst="rect">
            <a:avLst/>
          </a:prstGeom>
          <a:noFill/>
        </p:spPr>
      </p:pic>
      <p:pic>
        <p:nvPicPr>
          <p:cNvPr id="9" name="Picture 2" descr="Ответы@Mail.Ru: В чем Ваш источник сил?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5214950"/>
            <a:ext cx="1500198" cy="1424239"/>
          </a:xfrm>
          <a:prstGeom prst="rect">
            <a:avLst/>
          </a:prstGeom>
          <a:noFill/>
        </p:spPr>
      </p:pic>
      <p:pic>
        <p:nvPicPr>
          <p:cNvPr id="10" name="Picture 2" descr="Ответы@Mail.Ru: В чем Ваш источник сил?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5214950"/>
            <a:ext cx="1500198" cy="142423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66" y="5429264"/>
            <a:ext cx="1214414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rgbClr val="002060"/>
                </a:solidFill>
              </a:rPr>
              <a:t>12</a:t>
            </a:r>
            <a:endParaRPr lang="ru-RU" sz="6600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86016" y="5429264"/>
            <a:ext cx="1214414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rgbClr val="002060"/>
                </a:solidFill>
              </a:rPr>
              <a:t>10</a:t>
            </a:r>
            <a:endParaRPr lang="ru-RU" sz="6600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00496" y="5429264"/>
            <a:ext cx="1214414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rgbClr val="002060"/>
                </a:solidFill>
              </a:rPr>
              <a:t>9</a:t>
            </a:r>
            <a:endParaRPr lang="ru-RU" sz="6600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>
            <a:hlinkClick r:id="" action="ppaction://hlinkshowjump?jump=nextslide"/>
          </p:cNvPr>
          <p:cNvSpPr/>
          <p:nvPr/>
        </p:nvSpPr>
        <p:spPr>
          <a:xfrm>
            <a:off x="3786182" y="4786346"/>
            <a:ext cx="1714512" cy="200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hlinkClick r:id="rId4" action="ppaction://hlinksldjump"/>
          </p:cNvPr>
          <p:cNvSpPr/>
          <p:nvPr/>
        </p:nvSpPr>
        <p:spPr>
          <a:xfrm>
            <a:off x="2071670" y="4714884"/>
            <a:ext cx="3429024" cy="214311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hlinkClick r:id="" action="ppaction://hlinkshowjump?jump=nextslide"/>
          </p:cNvPr>
          <p:cNvSpPr/>
          <p:nvPr/>
        </p:nvSpPr>
        <p:spPr>
          <a:xfrm>
            <a:off x="285720" y="4786346"/>
            <a:ext cx="1714512" cy="200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Затмение">
  <a:themeElements>
    <a:clrScheme name="Затмение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Затме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Затмение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Капсулы">
  <a:themeElements>
    <a:clrScheme name="1_Капсулы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1_Капсул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План">
  <a:themeElements>
    <a:clrScheme name="План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Пла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лан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3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2857</TotalTime>
  <Words>477</Words>
  <Application>Microsoft Office PowerPoint</Application>
  <PresentationFormat>Экран (4:3)</PresentationFormat>
  <Paragraphs>120</Paragraphs>
  <Slides>23</Slides>
  <Notes>1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23</vt:i4>
      </vt:variant>
    </vt:vector>
  </HeadingPairs>
  <TitlesOfParts>
    <vt:vector size="41" baseType="lpstr">
      <vt:lpstr>Arial</vt:lpstr>
      <vt:lpstr>Arial Black</vt:lpstr>
      <vt:lpstr>Calibri</vt:lpstr>
      <vt:lpstr>Comic Sans MS</vt:lpstr>
      <vt:lpstr>Garamond</vt:lpstr>
      <vt:lpstr>Georgia</vt:lpstr>
      <vt:lpstr>Impact</vt:lpstr>
      <vt:lpstr>Tahoma</vt:lpstr>
      <vt:lpstr>Times New Roman</vt:lpstr>
      <vt:lpstr>Verdana</vt:lpstr>
      <vt:lpstr>Wingdings</vt:lpstr>
      <vt:lpstr>Тема1</vt:lpstr>
      <vt:lpstr>Трава</vt:lpstr>
      <vt:lpstr>Затмение</vt:lpstr>
      <vt:lpstr>1_Капсулы</vt:lpstr>
      <vt:lpstr>Пастель</vt:lpstr>
      <vt:lpstr>План</vt:lpstr>
      <vt:lpstr>Тема3</vt:lpstr>
      <vt:lpstr>Презентация PowerPoint</vt:lpstr>
      <vt:lpstr>Презентация PowerPoint</vt:lpstr>
      <vt:lpstr>Астрид Линдгрен детская писательница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Физкультминутка </vt:lpstr>
      <vt:lpstr>Работа над задачей 4.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OffTech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Главные члены предложения</dc:title>
  <dc:creator>Зотова</dc:creator>
  <cp:lastModifiedBy>Admin</cp:lastModifiedBy>
  <cp:revision>202</cp:revision>
  <dcterms:created xsi:type="dcterms:W3CDTF">2009-01-10T12:20:01Z</dcterms:created>
  <dcterms:modified xsi:type="dcterms:W3CDTF">2021-09-09T04:28:07Z</dcterms:modified>
</cp:coreProperties>
</file>