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4" r:id="rId3"/>
    <p:sldId id="257" r:id="rId4"/>
    <p:sldId id="258" r:id="rId5"/>
    <p:sldId id="259" r:id="rId6"/>
    <p:sldId id="260" r:id="rId7"/>
    <p:sldId id="264" r:id="rId8"/>
    <p:sldId id="305" r:id="rId9"/>
    <p:sldId id="265" r:id="rId10"/>
    <p:sldId id="266" r:id="rId11"/>
    <p:sldId id="267" r:id="rId12"/>
    <p:sldId id="268" r:id="rId13"/>
    <p:sldId id="288" r:id="rId14"/>
    <p:sldId id="269" r:id="rId15"/>
    <p:sldId id="270" r:id="rId16"/>
    <p:sldId id="272" r:id="rId17"/>
    <p:sldId id="273" r:id="rId18"/>
    <p:sldId id="274" r:id="rId19"/>
    <p:sldId id="276" r:id="rId20"/>
    <p:sldId id="283" r:id="rId21"/>
    <p:sldId id="290" r:id="rId22"/>
    <p:sldId id="292" r:id="rId23"/>
    <p:sldId id="293" r:id="rId24"/>
    <p:sldId id="302" r:id="rId25"/>
    <p:sldId id="303" r:id="rId26"/>
    <p:sldId id="296" r:id="rId27"/>
    <p:sldId id="297" r:id="rId28"/>
    <p:sldId id="294" r:id="rId29"/>
    <p:sldId id="299" r:id="rId30"/>
    <p:sldId id="298" r:id="rId31"/>
    <p:sldId id="300" r:id="rId32"/>
    <p:sldId id="284"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1" autoAdjust="0"/>
  </p:normalViewPr>
  <p:slideViewPr>
    <p:cSldViewPr>
      <p:cViewPr varScale="1">
        <p:scale>
          <a:sx n="73" d="100"/>
          <a:sy n="73" d="100"/>
        </p:scale>
        <p:origin x="-18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0D51616-D1B3-4DEF-8ED0-CC947CCC0E90}" type="datetimeFigureOut">
              <a:rPr lang="ru-RU"/>
              <a:pPr>
                <a:defRPr/>
              </a:pPr>
              <a:t>08.09.2021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D90D57-AE1E-43D4-885C-38464344D16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Что ты делаешь, войдя в темную комнату? Ну, конечно же, включаешь СВЕТ! Сделать это проще простого: достаточно просто щелкнуть выключателем - и загорается ЭЛЕКТРИЧЕСКАЯ ЛАМПОЧКА. Но так было не всегда. </a:t>
            </a:r>
          </a:p>
        </p:txBody>
      </p:sp>
      <p:sp>
        <p:nvSpPr>
          <p:cNvPr id="522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B9EB1-8385-41A7-AA15-73EA268CB49A}" type="slidenum">
              <a:rPr lang="ru-RU" smtClean="0"/>
              <a:pPr/>
              <a:t>3</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ru-RU" dirty="0" smtClean="0">
                <a:effectLst>
                  <a:outerShdw blurRad="38100" dist="38100" dir="2700000" algn="tl">
                    <a:srgbClr val="000000">
                      <a:alpha val="43137"/>
                    </a:srgbClr>
                  </a:outerShdw>
                </a:effectLst>
              </a:rPr>
              <a:t>Поток заряженных частиц в одном направлении учёные назвали </a:t>
            </a:r>
            <a:r>
              <a:rPr lang="ru-RU" i="1" dirty="0" smtClean="0">
                <a:solidFill>
                  <a:srgbClr val="FF0000"/>
                </a:solidFill>
                <a:effectLst>
                  <a:outerShdw blurRad="38100" dist="38100" dir="2700000" algn="tl">
                    <a:srgbClr val="000000">
                      <a:alpha val="43137"/>
                    </a:srgbClr>
                  </a:outerShdw>
                </a:effectLst>
              </a:rPr>
              <a:t>электрическим током. </a:t>
            </a:r>
          </a:p>
          <a:p>
            <a:pPr eaLnBrk="1" fontAlgn="auto" hangingPunct="1">
              <a:spcBef>
                <a:spcPts val="0"/>
              </a:spcBef>
              <a:spcAft>
                <a:spcPts val="0"/>
              </a:spcAft>
              <a:defRPr/>
            </a:pPr>
            <a:endParaRPr lang="ru-RU" dirty="0" smtClean="0"/>
          </a:p>
        </p:txBody>
      </p:sp>
      <p:sp>
        <p:nvSpPr>
          <p:cNvPr id="665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C593FD-3F6C-4893-9AE8-B9188169945F}" type="slidenum">
              <a:rPr lang="ru-RU" smtClean="0"/>
              <a:pPr/>
              <a:t>13</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 как еще нам помогает электричество?:.</a:t>
            </a:r>
          </a:p>
          <a:p>
            <a:pPr eaLnBrk="1" hangingPunct="1">
              <a:spcBef>
                <a:spcPct val="0"/>
              </a:spcBef>
            </a:pPr>
            <a:r>
              <a:rPr lang="ru-RU" smtClean="0"/>
              <a:t>Мы уже знаем, что без электричества не смог бы работать ни один прибор. Но вот мы втыкаем вилку в розетку - и происходит чудо: электроприбор оживает. Почему?</a:t>
            </a:r>
          </a:p>
          <a:p>
            <a:pPr eaLnBrk="1" hangingPunct="1">
              <a:spcBef>
                <a:spcPct val="0"/>
              </a:spcBef>
            </a:pPr>
            <a:endParaRPr lang="ru-RU" smtClean="0"/>
          </a:p>
        </p:txBody>
      </p:sp>
      <p:sp>
        <p:nvSpPr>
          <p:cNvPr id="675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C311E1-6D83-4FA1-BFCB-CDC7E4D984EF}" type="slidenum">
              <a:rPr lang="ru-RU" smtClean="0"/>
              <a:pPr/>
              <a:t>14</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Вот и Муравьишка пришел к нам за помощью Он хочет узнать: Что же такое электричество и откуда оно приходит, заставляя работать электроприборы? Электричество. Древние греки очень любили украшения из янтаря, названного им за его цвет и блеск "Электрон" - что значит солнечный камень. Отсюда и произошло и само слово Электричество. Однажды дочь греческого царя протирала янтарь тканью и заметила, что к камушку пристало несколько ниточек. Так греки убедились, что янтарь притягивает легкие предметы. Вы тоже можете повторить опыт греческой девушки для этого не обязательно иметь янтарь. </a:t>
            </a:r>
          </a:p>
          <a:p>
            <a:pPr eaLnBrk="1" hangingPunct="1">
              <a:spcBef>
                <a:spcPct val="0"/>
              </a:spcBef>
            </a:pPr>
            <a:endParaRPr lang="ru-RU" smtClean="0"/>
          </a:p>
        </p:txBody>
      </p:sp>
      <p:sp>
        <p:nvSpPr>
          <p:cNvPr id="686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7A7C84-0DDC-4EDD-8E7F-748C48D17D07}" type="slidenum">
              <a:rPr lang="ru-RU" smtClean="0"/>
              <a:pPr/>
              <a:t>15</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Электрические заряды вы наблюдаете и в природе. Молния , некоторые рыбы используют электрические заряды для охоты и нападения-электрический скат.</a:t>
            </a:r>
          </a:p>
          <a:p>
            <a:pPr eaLnBrk="1" hangingPunct="1">
              <a:spcBef>
                <a:spcPct val="0"/>
              </a:spcBef>
            </a:pPr>
            <a:endParaRPr lang="ru-RU" smtClean="0"/>
          </a:p>
        </p:txBody>
      </p:sp>
      <p:sp>
        <p:nvSpPr>
          <p:cNvPr id="706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949268-E774-4E1B-9662-A6C6CF28CD91}" type="slidenum">
              <a:rPr lang="ru-RU" smtClean="0"/>
              <a:pPr/>
              <a:t>16</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b="1" smtClean="0"/>
              <a:t>Откуда же приходит электричество?</a:t>
            </a:r>
            <a:endParaRPr lang="ru-RU" smtClean="0"/>
          </a:p>
          <a:p>
            <a:pPr eaLnBrk="1" hangingPunct="1">
              <a:spcBef>
                <a:spcPct val="0"/>
              </a:spcBef>
            </a:pPr>
            <a:r>
              <a:rPr lang="ru-RU" smtClean="0"/>
              <a:t>Электрический ток чем - то похож на реку, только в реке течет вода, а по проводам текут маленькие частицы - электроны. Электрический ток вырабатывают большие мощные электростанции.</a:t>
            </a:r>
          </a:p>
        </p:txBody>
      </p:sp>
      <p:sp>
        <p:nvSpPr>
          <p:cNvPr id="716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AEB9A3-6655-4EF2-A881-FEE683D7CD77}" type="slidenum">
              <a:rPr lang="ru-RU" smtClean="0"/>
              <a:pPr/>
              <a:t>17</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Чтобы получить электричество на таких станциях используется сила воды, тепловая и атомная энергия. Электрический ток сначала течет по толстым высоковольтным проводам, потом по обычным проводам перетекает в наши квартиры, попадая в выключатели и розетки. </a:t>
            </a:r>
          </a:p>
          <a:p>
            <a:pPr eaLnBrk="1" hangingPunct="1">
              <a:spcBef>
                <a:spcPct val="0"/>
              </a:spcBef>
            </a:pPr>
            <a:endParaRPr lang="ru-RU"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A59597-D5BD-4238-A218-EA56560B235F}" type="slidenum">
              <a:rPr lang="ru-RU" smtClean="0"/>
              <a:pPr/>
              <a:t>18</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Откройте страницу 63 учебника. И расскажите Муравьишке, как в наш дом попадает электричество? </a:t>
            </a:r>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6CB451-419F-4170-894F-01D616D3CD49}" type="slidenum">
              <a:rPr lang="ru-RU" smtClean="0"/>
              <a:pPr/>
              <a:t>19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 давние-давние времена людям по ночам светил лишь огонь КОСТРА</a:t>
            </a:r>
          </a:p>
        </p:txBody>
      </p:sp>
      <p:sp>
        <p:nvSpPr>
          <p:cNvPr id="532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A5D4AE-4275-46C2-837D-FFAE08D81A83}" type="slidenum">
              <a:rPr lang="ru-RU" smtClean="0"/>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Со временем люди догадались, что, если в костер опустить палку, она загорится, и с ней можно будет отойти туда, куда не доходит свет костра. Так появился ФАКЕЛ.</a:t>
            </a:r>
          </a:p>
        </p:txBody>
      </p:sp>
      <p:sp>
        <p:nvSpPr>
          <p:cNvPr id="542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01F233-C89D-4ABE-B677-AE15EECA0580}" type="slidenum">
              <a:rPr lang="ru-RU" smtClean="0"/>
              <a:pPr/>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Как вы думаете, удобно ли было пользоваться факелом? Мне кажется, что нет! Да и в доме такая штука не просто неудобна, но и опасна: ведь может случиться пожар! Поэтому в домах использовали палочки поменьше: полено расщепляли на тоненькие щепки, ЛУЧИНЫ. </a:t>
            </a:r>
          </a:p>
        </p:txBody>
      </p:sp>
      <p:sp>
        <p:nvSpPr>
          <p:cNvPr id="553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114ABB-A23E-470B-9F8A-BE8939BAD2F1}" type="slidenum">
              <a:rPr lang="ru-RU" smtClean="0"/>
              <a:pPr/>
              <a:t>6</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 что если вместо жидкого масла использовать твердое сало - подумали люди. В специальную форму положили нитяной фитиль, залили расплавленное сало. Когда сало остывало, оно становилось твердым. И, когда фитиль зажигали, постепенно плавилось. Вы, наверное, уже угадали, что придумали люди?  Ну, конечно же, СВЕЧКУ. </a:t>
            </a:r>
          </a:p>
        </p:txBody>
      </p:sp>
      <p:sp>
        <p:nvSpPr>
          <p:cNvPr id="593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D4E290-D8D0-4640-870C-6BC389E09C23}" type="slidenum">
              <a:rPr lang="ru-RU" smtClean="0"/>
              <a:pPr/>
              <a:t>7</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А еще позже появились КЕРОСИНОВЫЕ ЛАМПЫ.В них вместо масла использовалась специальная горючая жидкость: керосин. Сверху на такую лампу надевали стекло. Она горела гораздо ярче и дольше масляных ламп и свечей, а, кроме того, была более безопасной.</a:t>
            </a:r>
          </a:p>
          <a:p>
            <a:pPr eaLnBrk="1" hangingPunct="1">
              <a:spcBef>
                <a:spcPct val="0"/>
              </a:spcBef>
            </a:pPr>
            <a:endParaRPr lang="ru-RU" smtClean="0"/>
          </a:p>
        </p:txBody>
      </p:sp>
      <p:sp>
        <p:nvSpPr>
          <p:cNvPr id="604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638E34-28A5-49D6-AA93-19EA63E6C6AC}" type="slidenum">
              <a:rPr lang="ru-RU" smtClean="0"/>
              <a:pPr/>
              <a:t>9</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Пока один очень умный человек не изобрел ЭЛЕКТРИЧЕСКУЮ ЛАМПОЧКУ. </a:t>
            </a:r>
          </a:p>
          <a:p>
            <a:pPr eaLnBrk="1" hangingPunct="1">
              <a:spcBef>
                <a:spcPct val="0"/>
              </a:spcBef>
            </a:pPr>
            <a:r>
              <a:rPr lang="ru-RU" smtClean="0"/>
              <a:t>В лампе солнышко живет,</a:t>
            </a:r>
            <a:br>
              <a:rPr lang="ru-RU" smtClean="0"/>
            </a:br>
            <a:r>
              <a:rPr lang="ru-RU" smtClean="0"/>
              <a:t>Лампа свет чудесный льет! </a:t>
            </a:r>
          </a:p>
        </p:txBody>
      </p:sp>
      <p:sp>
        <p:nvSpPr>
          <p:cNvPr id="624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9072F-5504-4B7D-888C-8EFC59614A49}" type="slidenum">
              <a:rPr lang="ru-RU" smtClean="0"/>
              <a:pPr/>
              <a:t>10</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Она горела так ярко и была такой удобной и безопасной, что очень скоро люди перестали пользоваться и свечками, и газовыми фонарями, и керосиновыми лампами. И сегодня любой малыш может влезть на стул, щелкнуть выключателем, и...загорится свет!</a:t>
            </a:r>
          </a:p>
          <a:p>
            <a:pPr eaLnBrk="1" hangingPunct="1">
              <a:spcBef>
                <a:spcPct val="0"/>
              </a:spcBef>
            </a:pPr>
            <a:endParaRPr lang="ru-RU" smtClean="0"/>
          </a:p>
        </p:txBody>
      </p:sp>
      <p:sp>
        <p:nvSpPr>
          <p:cNvPr id="634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169338-D2CE-443A-A5AB-1D132CA82E40}" type="slidenum">
              <a:rPr lang="ru-RU" smtClean="0"/>
              <a:pPr/>
              <a:t>11</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Почему горит лампочка?</a:t>
            </a:r>
          </a:p>
          <a:p>
            <a:pPr eaLnBrk="1" hangingPunct="1">
              <a:spcBef>
                <a:spcPct val="0"/>
              </a:spcBef>
            </a:pPr>
            <a:r>
              <a:rPr lang="ru-RU" smtClean="0"/>
              <a:t>Что заставляет работать лампочку?</a:t>
            </a:r>
          </a:p>
          <a:p>
            <a:pPr eaLnBrk="1" hangingPunct="1">
              <a:spcBef>
                <a:spcPct val="0"/>
              </a:spcBef>
            </a:pPr>
            <a:endParaRPr lang="ru-RU" smtClean="0"/>
          </a:p>
        </p:txBody>
      </p:sp>
      <p:sp>
        <p:nvSpPr>
          <p:cNvPr id="645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3FE1BC-EEAD-4192-AD25-7E536F1F08B1}"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07DCEAA-8E81-4DB2-B557-AB66F105DA77}" type="datetimeFigureOut">
              <a:rPr lang="ru-RU"/>
              <a:pPr>
                <a:defRPr/>
              </a:pPr>
              <a:t>08.09.2021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550850-C651-445E-BA73-CB190D44EA10}" type="slidenum">
              <a:rPr lang="ru-RU"/>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8F18F5-00DF-4006-A085-BC1F7A4E1F19}" type="datetimeFigureOut">
              <a:rPr lang="ru-RU"/>
              <a:pPr>
                <a:defRPr/>
              </a:pPr>
              <a:t>08.09.2021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4ED0CF-202F-40F7-BDDA-CB43A87D9851}" type="slidenum">
              <a:rPr lang="ru-RU"/>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7AEA5B-B472-4BA1-BD06-6F8EEF716840}" type="datetimeFigureOut">
              <a:rPr lang="ru-RU"/>
              <a:pPr>
                <a:defRPr/>
              </a:pPr>
              <a:t>08.09.2021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9A18F1-E3E2-4A0B-BEB8-D751061E431F}" type="slidenum">
              <a:rPr lang="ru-RU"/>
              <a:pPr>
                <a:defRPr/>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8493DC-DEBD-44A8-8A38-0AD0ED118F91}" type="datetimeFigureOut">
              <a:rPr lang="ru-RU"/>
              <a:pPr>
                <a:defRPr/>
              </a:pPr>
              <a:t>08.09.2021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B5F056A-A785-4E6A-9B51-3261224C7CDD}" type="slidenum">
              <a:rPr lang="ru-RU"/>
              <a:pPr>
                <a:defRPr/>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B234E56-FED9-42CF-8FD2-B36B107A1D12}" type="datetimeFigureOut">
              <a:rPr lang="ru-RU"/>
              <a:pPr>
                <a:defRPr/>
              </a:pPr>
              <a:t>08.09.2021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38B96FE-912C-4123-A4FF-52444CCDF194}" type="slidenum">
              <a:rPr lang="ru-RU"/>
              <a:pPr>
                <a:defRPr/>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74D62A9-93E5-4994-8AC4-13C8B15D9869}" type="datetimeFigureOut">
              <a:rPr lang="ru-RU"/>
              <a:pPr>
                <a:defRPr/>
              </a:pPr>
              <a:t>08.09.2021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B19A97-68D2-45C1-BFB9-E830B7F34651}" type="slidenum">
              <a:rPr lang="ru-RU"/>
              <a:pPr>
                <a:defRPr/>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17AD60E-A007-457A-ABE6-0E91AA6A6EB6}" type="datetimeFigureOut">
              <a:rPr lang="ru-RU"/>
              <a:pPr>
                <a:defRPr/>
              </a:pPr>
              <a:t>08.09.2021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DC52430-6446-4D64-9787-05B5C6C95212}" type="slidenum">
              <a:rPr lang="ru-RU"/>
              <a:pPr>
                <a:defRPr/>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AE80278-034D-4FAD-B565-60337402998B}" type="datetimeFigureOut">
              <a:rPr lang="ru-RU"/>
              <a:pPr>
                <a:defRPr/>
              </a:pPr>
              <a:t>08.09.2021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F14186-A1FF-4909-91DA-40232E119258}" type="slidenum">
              <a:rPr lang="ru-RU"/>
              <a:pPr>
                <a:defRPr/>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F7E69D4-B014-478B-B96D-89C44C7AC378}" type="datetimeFigureOut">
              <a:rPr lang="ru-RU"/>
              <a:pPr>
                <a:defRPr/>
              </a:pPr>
              <a:t>08.09.2021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D94BF1B-8EC2-4142-BC1C-E2270EF85CF4}" type="slidenum">
              <a:rPr lang="ru-RU"/>
              <a:pPr>
                <a:defRPr/>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465630-0CDE-42AE-8055-4CA1AC727861}" type="datetimeFigureOut">
              <a:rPr lang="ru-RU"/>
              <a:pPr>
                <a:defRPr/>
              </a:pPr>
              <a:t>08.09.2021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1573BD1-7E55-46E6-8DF6-4E107D6D0AEB}" type="slidenum">
              <a:rPr lang="ru-RU"/>
              <a:pPr>
                <a:defRPr/>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64AB8D-6625-4A87-A647-EB236F50C7D2}" type="datetimeFigureOut">
              <a:rPr lang="ru-RU"/>
              <a:pPr>
                <a:defRPr/>
              </a:pPr>
              <a:t>08.09.2021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8F5C738-96B7-45ED-9E53-55A188F66A52}" type="slidenum">
              <a:rPr lang="ru-RU"/>
              <a:pPr>
                <a:defRPr/>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F1EC7F-C8EF-4A58-AB78-519C02AD367F}" type="datetimeFigureOut">
              <a:rPr lang="ru-RU"/>
              <a:pPr>
                <a:defRPr/>
              </a:pPr>
              <a:t>08.09.2021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58108A-ED70-44CC-9BB2-C15344EC06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ransition>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5.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media/audio12.wav"/><Relationship Id="rId5" Type="http://schemas.openxmlformats.org/officeDocument/2006/relationships/image" Target="../media/image5.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5.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audio" Target="../media/audio14.wav"/><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media/audio15.wav"/><Relationship Id="rId5" Type="http://schemas.openxmlformats.org/officeDocument/2006/relationships/image" Target="../media/image5.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media/audio16.wav"/><Relationship Id="rId5" Type="http://schemas.openxmlformats.org/officeDocument/2006/relationships/image" Target="../media/image5.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audio" Target="../media/audio17.wav"/><Relationship Id="rId6" Type="http://schemas.openxmlformats.org/officeDocument/2006/relationships/image" Target="../media/image5.pn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slide" Target="slide3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audio" Target="../media/audio18.wav"/><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audio" Target="../media/audio19.wav"/><Relationship Id="rId5" Type="http://schemas.openxmlformats.org/officeDocument/2006/relationships/image" Target="../media/image5.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audio" Target="../media/audio20.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audio" Target="../media/audio21.wav"/><Relationship Id="rId5" Type="http://schemas.openxmlformats.org/officeDocument/2006/relationships/image" Target="../media/image5.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22.wav"/></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audio" Target="../media/audio23.wav"/><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audio" Target="../media/audio24.wav"/><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audio" Target="../media/audio25.wav"/><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audio" Target="../media/audio26.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audio" Target="../media/audio27.wav"/><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audio" Target="../media/audio28.wav"/><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http://www.magiclamp.ru/detki/umnicka/18/torch.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ямоугольник 3"/>
          <p:cNvPicPr>
            <a:picLocks noChangeArrowheads="1"/>
          </p:cNvPicPr>
          <p:nvPr/>
        </p:nvPicPr>
        <p:blipFill>
          <a:blip r:embed="rId2" cstate="print"/>
          <a:srcRect/>
          <a:stretch>
            <a:fillRect/>
          </a:stretch>
        </p:blipFill>
        <p:spPr bwMode="auto">
          <a:xfrm>
            <a:off x="1043608" y="1772816"/>
            <a:ext cx="7058025" cy="279717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first-ever.ru/images/2009/11/d181d0b0d0bcd0b0d18f-d0bfd0b5d180d0b2d0b0d18f-d0b2-d0bcd0b8d180d0b5-d0bbd0b0d0bcd0bfd0bed187d0bad0b0.jpg"/>
          <p:cNvPicPr>
            <a:picLocks noChangeAspect="1" noChangeArrowheads="1"/>
          </p:cNvPicPr>
          <p:nvPr/>
        </p:nvPicPr>
        <p:blipFill>
          <a:blip r:embed="rId4" cstate="print"/>
          <a:srcRect/>
          <a:stretch>
            <a:fillRect/>
          </a:stretch>
        </p:blipFill>
        <p:spPr bwMode="auto">
          <a:xfrm>
            <a:off x="214313" y="214313"/>
            <a:ext cx="8643937" cy="6429375"/>
          </a:xfrm>
          <a:prstGeom prst="rect">
            <a:avLst/>
          </a:prstGeom>
          <a:noFill/>
          <a:ln w="9525">
            <a:noFill/>
            <a:miter lim="800000"/>
            <a:headEnd/>
            <a:tailEnd/>
          </a:ln>
        </p:spPr>
      </p:pic>
      <p:pic>
        <p:nvPicPr>
          <p:cNvPr id="3" name="Записанный звук">
            <a:hlinkClick r:id="" action="ppaction://media"/>
          </p:cNvPr>
          <p:cNvPicPr>
            <a:picLocks noRot="1" noChangeAspect="1"/>
          </p:cNvPicPr>
          <p:nvPr>
            <a:wavAudioFile r:embed="rId1" name="40A388CF.wav"/>
          </p:nvPr>
        </p:nvPicPr>
        <p:blipFill>
          <a:blip r:embed="rId5" cstate="print"/>
          <a:srcRect/>
          <a:stretch>
            <a:fillRect/>
          </a:stretch>
        </p:blipFill>
        <p:spPr bwMode="auto">
          <a:xfrm>
            <a:off x="7308850" y="8366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molchess.ru/wp-content/uploads/2011/02/huf_haus_may1_014.jpg"/>
          <p:cNvPicPr>
            <a:picLocks noChangeAspect="1" noChangeArrowheads="1"/>
          </p:cNvPicPr>
          <p:nvPr/>
        </p:nvPicPr>
        <p:blipFill>
          <a:blip r:embed="rId4" cstate="print"/>
          <a:srcRect/>
          <a:stretch>
            <a:fillRect/>
          </a:stretch>
        </p:blipFill>
        <p:spPr bwMode="auto">
          <a:xfrm>
            <a:off x="285750" y="214313"/>
            <a:ext cx="8640763" cy="6386512"/>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D3A8A2EE.wav"/>
          </p:nvPr>
        </p:nvPicPr>
        <p:blipFill>
          <a:blip r:embed="rId5" cstate="print"/>
          <a:srcRect/>
          <a:stretch>
            <a:fillRect/>
          </a:stretch>
        </p:blipFill>
        <p:spPr bwMode="auto">
          <a:xfrm>
            <a:off x="7524750" y="5492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ttp://eco-terem.ru/upload/storage/eb485c77ca1faf657bc901b37c7c64e3.jpg"/>
          <p:cNvPicPr>
            <a:picLocks noChangeAspect="1" noChangeArrowheads="1"/>
          </p:cNvPicPr>
          <p:nvPr/>
        </p:nvPicPr>
        <p:blipFill>
          <a:blip r:embed="rId4" cstate="print"/>
          <a:srcRect/>
          <a:stretch>
            <a:fillRect/>
          </a:stretch>
        </p:blipFill>
        <p:spPr bwMode="auto">
          <a:xfrm>
            <a:off x="3694113" y="2346325"/>
            <a:ext cx="5383212" cy="4438650"/>
          </a:xfrm>
          <a:prstGeom prst="rect">
            <a:avLst/>
          </a:prstGeom>
          <a:noFill/>
        </p:spPr>
      </p:pic>
      <p:sp>
        <p:nvSpPr>
          <p:cNvPr id="28673" name="Rectangle 1"/>
          <p:cNvSpPr>
            <a:spLocks noChangeArrowheads="1"/>
          </p:cNvSpPr>
          <p:nvPr/>
        </p:nvSpPr>
        <p:spPr bwMode="auto">
          <a:xfrm>
            <a:off x="357188" y="285750"/>
            <a:ext cx="4000500" cy="34163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spAutoFit/>
          </a:bodyPr>
          <a:lstStyle/>
          <a:p>
            <a:pPr>
              <a:defRPr/>
            </a:pPr>
            <a:r>
              <a:rPr lang="ru-RU" sz="2400" b="1">
                <a:solidFill>
                  <a:srgbClr val="FFFF00"/>
                </a:solidFill>
                <a:cs typeface="Times New Roman" pitchFamily="18" charset="0"/>
              </a:rPr>
              <a:t>Отгадайте загадку:</a:t>
            </a:r>
            <a:endParaRPr lang="ru-RU" sz="2400" b="1">
              <a:solidFill>
                <a:srgbClr val="FFFF00"/>
              </a:solidFill>
              <a:latin typeface="Arial" charset="0"/>
              <a:cs typeface="Arial" charset="0"/>
            </a:endParaRPr>
          </a:p>
          <a:p>
            <a:pPr eaLnBrk="0" hangingPunct="0">
              <a:defRPr/>
            </a:pPr>
            <a:r>
              <a:rPr lang="ru-RU" sz="2400" b="1">
                <a:solidFill>
                  <a:srgbClr val="FFFF00"/>
                </a:solidFill>
                <a:cs typeface="Times New Roman" pitchFamily="18" charset="0"/>
              </a:rPr>
              <a:t>По тропинкам я бегу,</a:t>
            </a:r>
            <a:br>
              <a:rPr lang="ru-RU" sz="2400" b="1">
                <a:solidFill>
                  <a:srgbClr val="FFFF00"/>
                </a:solidFill>
                <a:cs typeface="Times New Roman" pitchFamily="18" charset="0"/>
              </a:rPr>
            </a:br>
            <a:r>
              <a:rPr lang="ru-RU" sz="2400" b="1">
                <a:solidFill>
                  <a:srgbClr val="FFFF00"/>
                </a:solidFill>
                <a:cs typeface="Times New Roman" pitchFamily="18" charset="0"/>
              </a:rPr>
              <a:t>Без тропинки не могу.</a:t>
            </a:r>
            <a:br>
              <a:rPr lang="ru-RU" sz="2400" b="1">
                <a:solidFill>
                  <a:srgbClr val="FFFF00"/>
                </a:solidFill>
                <a:cs typeface="Times New Roman" pitchFamily="18" charset="0"/>
              </a:rPr>
            </a:br>
            <a:r>
              <a:rPr lang="ru-RU" sz="2400" b="1">
                <a:solidFill>
                  <a:srgbClr val="FFFF00"/>
                </a:solidFill>
                <a:cs typeface="Times New Roman" pitchFamily="18" charset="0"/>
              </a:rPr>
              <a:t>Где меня ребята нет,</a:t>
            </a:r>
            <a:br>
              <a:rPr lang="ru-RU" sz="2400" b="1">
                <a:solidFill>
                  <a:srgbClr val="FFFF00"/>
                </a:solidFill>
                <a:cs typeface="Times New Roman" pitchFamily="18" charset="0"/>
              </a:rPr>
            </a:br>
            <a:r>
              <a:rPr lang="ru-RU" sz="2400" b="1">
                <a:solidFill>
                  <a:srgbClr val="FFFF00"/>
                </a:solidFill>
                <a:cs typeface="Times New Roman" pitchFamily="18" charset="0"/>
              </a:rPr>
              <a:t>Не зажжется в доме свет</a:t>
            </a:r>
            <a:br>
              <a:rPr lang="ru-RU" sz="2400" b="1">
                <a:solidFill>
                  <a:srgbClr val="FFFF00"/>
                </a:solidFill>
                <a:cs typeface="Times New Roman" pitchFamily="18" charset="0"/>
              </a:rPr>
            </a:br>
            <a:r>
              <a:rPr lang="ru-RU" sz="2400" b="1">
                <a:solidFill>
                  <a:srgbClr val="FFFF00"/>
                </a:solidFill>
                <a:cs typeface="Times New Roman" pitchFamily="18" charset="0"/>
              </a:rPr>
              <a:t>К дальним селам, городам</a:t>
            </a:r>
            <a:br>
              <a:rPr lang="ru-RU" sz="2400" b="1">
                <a:solidFill>
                  <a:srgbClr val="FFFF00"/>
                </a:solidFill>
                <a:cs typeface="Times New Roman" pitchFamily="18" charset="0"/>
              </a:rPr>
            </a:br>
            <a:r>
              <a:rPr lang="ru-RU" sz="2400" b="1">
                <a:solidFill>
                  <a:srgbClr val="FFFF00"/>
                </a:solidFill>
                <a:cs typeface="Times New Roman" pitchFamily="18" charset="0"/>
              </a:rPr>
              <a:t>Кто идет по проводам?</a:t>
            </a:r>
            <a:br>
              <a:rPr lang="ru-RU" sz="2400" b="1">
                <a:solidFill>
                  <a:srgbClr val="FFFF00"/>
                </a:solidFill>
                <a:cs typeface="Times New Roman" pitchFamily="18" charset="0"/>
              </a:rPr>
            </a:br>
            <a:r>
              <a:rPr lang="ru-RU" sz="2400" b="1">
                <a:solidFill>
                  <a:srgbClr val="FFFF00"/>
                </a:solidFill>
                <a:cs typeface="Times New Roman" pitchFamily="18" charset="0"/>
              </a:rPr>
              <a:t>Светлое величество</a:t>
            </a:r>
            <a:br>
              <a:rPr lang="ru-RU" sz="2400" b="1">
                <a:solidFill>
                  <a:srgbClr val="FFFF00"/>
                </a:solidFill>
                <a:cs typeface="Times New Roman" pitchFamily="18" charset="0"/>
              </a:rPr>
            </a:br>
            <a:r>
              <a:rPr lang="ru-RU" sz="2400" b="1">
                <a:solidFill>
                  <a:srgbClr val="FFFF00"/>
                </a:solidFill>
                <a:cs typeface="Times New Roman" pitchFamily="18" charset="0"/>
              </a:rPr>
              <a:t>Это::</a:t>
            </a:r>
            <a:endParaRPr lang="ru-RU" sz="2400" b="1">
              <a:solidFill>
                <a:srgbClr val="FFFF00"/>
              </a:solidFill>
              <a:cs typeface="Arial" charset="0"/>
            </a:endParaRPr>
          </a:p>
        </p:txBody>
      </p:sp>
      <p:pic>
        <p:nvPicPr>
          <p:cNvPr id="4" name="Прямоугольник 3"/>
          <p:cNvPicPr>
            <a:picLocks noChangeArrowheads="1"/>
          </p:cNvPicPr>
          <p:nvPr/>
        </p:nvPicPr>
        <p:blipFill>
          <a:blip r:embed="rId5" cstate="print"/>
          <a:srcRect/>
          <a:stretch>
            <a:fillRect/>
          </a:stretch>
        </p:blipFill>
        <p:spPr bwMode="auto">
          <a:xfrm>
            <a:off x="4327525" y="1511300"/>
            <a:ext cx="4408488" cy="866775"/>
          </a:xfrm>
          <a:prstGeom prst="rect">
            <a:avLst/>
          </a:prstGeom>
          <a:noFill/>
        </p:spPr>
      </p:pic>
      <p:pic>
        <p:nvPicPr>
          <p:cNvPr id="2" name="Записанный звук">
            <a:hlinkClick r:id="" action="ppaction://media"/>
          </p:cNvPr>
          <p:cNvPicPr>
            <a:picLocks noRot="1" noChangeAspect="1"/>
          </p:cNvPicPr>
          <p:nvPr>
            <a:wavAudioFile r:embed="rId1" name="C2DC75E3.wav"/>
          </p:nvPr>
        </p:nvPicPr>
        <p:blipFill>
          <a:blip r:embed="rId6" cstate="print"/>
          <a:srcRect/>
          <a:stretch>
            <a:fillRect/>
          </a:stretch>
        </p:blipFill>
        <p:spPr bwMode="auto">
          <a:xfrm>
            <a:off x="5745163" y="935038"/>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28675"/>
                                        </p:tgtEl>
                                        <p:attrNameLst>
                                          <p:attrName>style.visibility</p:attrName>
                                        </p:attrNameLst>
                                      </p:cBhvr>
                                      <p:to>
                                        <p:strVal val="visible"/>
                                      </p:to>
                                    </p:set>
                                    <p:animEffect transition="in" filter="dissolve">
                                      <p:cBhvr>
                                        <p:cTn id="9" dur="500"/>
                                        <p:tgtEl>
                                          <p:spTgt spid="286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lektroas.ru/wp-content/uploads/2010/04/elektricheskiy_tok.jpg"/>
          <p:cNvPicPr>
            <a:picLocks noChangeAspect="1" noChangeArrowheads="1"/>
          </p:cNvPicPr>
          <p:nvPr/>
        </p:nvPicPr>
        <p:blipFill>
          <a:blip r:embed="rId4" cstate="print"/>
          <a:srcRect/>
          <a:stretch>
            <a:fillRect/>
          </a:stretch>
        </p:blipFill>
        <p:spPr bwMode="auto">
          <a:xfrm>
            <a:off x="285750" y="214313"/>
            <a:ext cx="8658225" cy="6545262"/>
          </a:xfrm>
          <a:prstGeom prst="rect">
            <a:avLst/>
          </a:prstGeom>
          <a:noFill/>
          <a:ln w="9525">
            <a:noFill/>
            <a:miter lim="800000"/>
            <a:headEnd/>
            <a:tailEnd/>
          </a:ln>
        </p:spPr>
      </p:pic>
      <p:pic>
        <p:nvPicPr>
          <p:cNvPr id="88068" name="Picture 4" descr="http://rehabilitations.ru/uploads/posts/2010-01/1263656615_0110.jpg"/>
          <p:cNvPicPr>
            <a:picLocks noChangeAspect="1" noChangeArrowheads="1"/>
          </p:cNvPicPr>
          <p:nvPr/>
        </p:nvPicPr>
        <p:blipFill>
          <a:blip r:embed="rId5" cstate="print"/>
          <a:srcRect/>
          <a:stretch>
            <a:fillRect/>
          </a:stretch>
        </p:blipFill>
        <p:spPr bwMode="auto">
          <a:xfrm>
            <a:off x="5741988" y="3687763"/>
            <a:ext cx="3090862" cy="2547937"/>
          </a:xfrm>
          <a:prstGeom prst="rect">
            <a:avLst/>
          </a:prstGeom>
          <a:noFill/>
        </p:spPr>
      </p:pic>
      <p:pic>
        <p:nvPicPr>
          <p:cNvPr id="2" name="Записанный звук">
            <a:hlinkClick r:id="" action="ppaction://media"/>
          </p:cNvPr>
          <p:cNvPicPr>
            <a:picLocks noRot="1" noChangeAspect="1"/>
          </p:cNvPicPr>
          <p:nvPr>
            <a:wavAudioFile r:embed="rId1" name="CEBECBF6.wav"/>
          </p:nvPr>
        </p:nvPicPr>
        <p:blipFill>
          <a:blip r:embed="rId6" cstate="print"/>
          <a:srcRect/>
          <a:stretch>
            <a:fillRect/>
          </a:stretch>
        </p:blipFill>
        <p:spPr bwMode="auto">
          <a:xfrm>
            <a:off x="971550" y="90805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88068"/>
                                        </p:tgtEl>
                                        <p:attrNameLst>
                                          <p:attrName>style.visibility</p:attrName>
                                        </p:attrNameLst>
                                      </p:cBhvr>
                                      <p:to>
                                        <p:strVal val="visible"/>
                                      </p:to>
                                    </p:set>
                                    <p:animEffect transition="in" filter="dissolv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клипарты\техника\01d6a55e505a.png"/>
          <p:cNvPicPr>
            <a:picLocks noChangeAspect="1" noChangeArrowheads="1"/>
          </p:cNvPicPr>
          <p:nvPr/>
        </p:nvPicPr>
        <p:blipFill>
          <a:blip r:embed="rId4" cstate="print"/>
          <a:srcRect/>
          <a:stretch>
            <a:fillRect/>
          </a:stretch>
        </p:blipFill>
        <p:spPr bwMode="auto">
          <a:xfrm>
            <a:off x="928688" y="428625"/>
            <a:ext cx="7324725" cy="5929313"/>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7238949D.wav"/>
          </p:nvPr>
        </p:nvPicPr>
        <p:blipFill>
          <a:blip r:embed="rId5" cstate="print"/>
          <a:srcRect/>
          <a:stretch>
            <a:fillRect/>
          </a:stretch>
        </p:blipFill>
        <p:spPr bwMode="auto">
          <a:xfrm>
            <a:off x="928688" y="42862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plusoff.net/uploads/3/images/electric.jpg"/>
          <p:cNvPicPr>
            <a:picLocks noChangeAspect="1" noChangeArrowheads="1"/>
          </p:cNvPicPr>
          <p:nvPr/>
        </p:nvPicPr>
        <p:blipFill>
          <a:blip r:embed="rId4" cstate="print"/>
          <a:srcRect/>
          <a:stretch>
            <a:fillRect/>
          </a:stretch>
        </p:blipFill>
        <p:spPr bwMode="auto">
          <a:xfrm>
            <a:off x="214313" y="214313"/>
            <a:ext cx="8643937" cy="6362700"/>
          </a:xfrm>
          <a:prstGeom prst="rect">
            <a:avLst/>
          </a:prstGeom>
          <a:noFill/>
          <a:ln w="9525">
            <a:noFill/>
            <a:miter lim="800000"/>
            <a:headEnd/>
            <a:tailEnd/>
          </a:ln>
        </p:spPr>
      </p:pic>
      <p:pic>
        <p:nvPicPr>
          <p:cNvPr id="21507" name="Picture 3" descr="C:\Users\Helen\Desktop\схемы\черепаха и муравей\2011-09-24_213045.jpg"/>
          <p:cNvPicPr>
            <a:picLocks noChangeAspect="1" noChangeArrowheads="1"/>
          </p:cNvPicPr>
          <p:nvPr/>
        </p:nvPicPr>
        <p:blipFill>
          <a:blip r:embed="rId5" cstate="print"/>
          <a:srcRect/>
          <a:stretch>
            <a:fillRect/>
          </a:stretch>
        </p:blipFill>
        <p:spPr bwMode="auto">
          <a:xfrm>
            <a:off x="357188" y="3500438"/>
            <a:ext cx="1873250" cy="2947987"/>
          </a:xfrm>
          <a:prstGeom prst="rect">
            <a:avLst/>
          </a:prstGeom>
          <a:noFill/>
          <a:ln w="9525">
            <a:solidFill>
              <a:srgbClr val="FFFF00"/>
            </a:solidFill>
            <a:miter lim="800000"/>
            <a:headEnd/>
            <a:tailEnd/>
          </a:ln>
        </p:spPr>
      </p:pic>
      <p:pic>
        <p:nvPicPr>
          <p:cNvPr id="2" name="Записанный звук">
            <a:hlinkClick r:id="" action="ppaction://media"/>
          </p:cNvPr>
          <p:cNvPicPr>
            <a:picLocks noRot="1" noChangeAspect="1"/>
          </p:cNvPicPr>
          <p:nvPr>
            <a:wavAudioFile r:embed="rId1" name="3FC47266.wav"/>
          </p:nvPr>
        </p:nvPicPr>
        <p:blipFill>
          <a:blip r:embed="rId6" cstate="print"/>
          <a:srcRect/>
          <a:stretch>
            <a:fillRect/>
          </a:stretch>
        </p:blipFill>
        <p:spPr bwMode="auto">
          <a:xfrm>
            <a:off x="6443663" y="9810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symbolsbook.ru/images/M/Lightning.jpg"/>
          <p:cNvPicPr>
            <a:picLocks noChangeAspect="1" noChangeArrowheads="1"/>
          </p:cNvPicPr>
          <p:nvPr/>
        </p:nvPicPr>
        <p:blipFill>
          <a:blip r:embed="rId4" cstate="print"/>
          <a:srcRect/>
          <a:stretch>
            <a:fillRect/>
          </a:stretch>
        </p:blipFill>
        <p:spPr bwMode="auto">
          <a:xfrm>
            <a:off x="242888" y="214313"/>
            <a:ext cx="8615362" cy="6357937"/>
          </a:xfrm>
          <a:prstGeom prst="rect">
            <a:avLst/>
          </a:prstGeom>
          <a:noFill/>
          <a:ln w="9525">
            <a:noFill/>
            <a:miter lim="800000"/>
            <a:headEnd/>
            <a:tailEnd/>
          </a:ln>
        </p:spPr>
      </p:pic>
      <p:pic>
        <p:nvPicPr>
          <p:cNvPr id="65540" name="Picture 4" descr="http://stardiving.ru/sh06-12-1.jpg"/>
          <p:cNvPicPr>
            <a:picLocks noChangeAspect="1" noChangeArrowheads="1"/>
          </p:cNvPicPr>
          <p:nvPr/>
        </p:nvPicPr>
        <p:blipFill>
          <a:blip r:embed="rId5" cstate="print"/>
          <a:srcRect/>
          <a:stretch>
            <a:fillRect/>
          </a:stretch>
        </p:blipFill>
        <p:spPr bwMode="auto">
          <a:xfrm>
            <a:off x="4578350" y="3402013"/>
            <a:ext cx="4059238" cy="3108325"/>
          </a:xfrm>
          <a:prstGeom prst="rect">
            <a:avLst/>
          </a:prstGeom>
          <a:noFill/>
        </p:spPr>
      </p:pic>
      <p:pic>
        <p:nvPicPr>
          <p:cNvPr id="2" name="Записанный звук">
            <a:hlinkClick r:id="" action="ppaction://media"/>
          </p:cNvPr>
          <p:cNvPicPr>
            <a:picLocks noRot="1" noChangeAspect="1"/>
          </p:cNvPicPr>
          <p:nvPr>
            <a:wavAudioFile r:embed="rId1" name="ED29FF0D.wav"/>
          </p:nvPr>
        </p:nvPicPr>
        <p:blipFill>
          <a:blip r:embed="rId6" cstate="print"/>
          <a:srcRect/>
          <a:stretch>
            <a:fillRect/>
          </a:stretch>
        </p:blipFill>
        <p:spPr bwMode="auto">
          <a:xfrm>
            <a:off x="7451725" y="1125538"/>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65540"/>
                                        </p:tgtEl>
                                        <p:attrNameLst>
                                          <p:attrName>style.visibility</p:attrName>
                                        </p:attrNameLst>
                                      </p:cBhvr>
                                      <p:to>
                                        <p:strVal val="visible"/>
                                      </p:to>
                                    </p:set>
                                    <p:animEffect transition="in" filter="dissolve">
                                      <p:cBhvr>
                                        <p:cTn id="9"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ny2003.ru/vote/2.jpg"/>
          <p:cNvPicPr>
            <a:picLocks noChangeAspect="1" noChangeArrowheads="1"/>
          </p:cNvPicPr>
          <p:nvPr/>
        </p:nvPicPr>
        <p:blipFill>
          <a:blip r:embed="rId4" cstate="print"/>
          <a:srcRect/>
          <a:stretch>
            <a:fillRect/>
          </a:stretch>
        </p:blipFill>
        <p:spPr bwMode="auto">
          <a:xfrm>
            <a:off x="219075" y="214313"/>
            <a:ext cx="8591550" cy="6357937"/>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DAD9DEDA.wav"/>
          </p:nvPr>
        </p:nvPicPr>
        <p:blipFill>
          <a:blip r:embed="rId5" cstate="print"/>
          <a:srcRect/>
          <a:stretch>
            <a:fillRect/>
          </a:stretch>
        </p:blipFill>
        <p:spPr bwMode="auto">
          <a:xfrm>
            <a:off x="7667625" y="12684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itr-energo.ru/wp-content/uploads/2010/10/gidroelektrostancija.jpg"/>
          <p:cNvPicPr>
            <a:picLocks noChangeAspect="1" noChangeArrowheads="1"/>
          </p:cNvPicPr>
          <p:nvPr/>
        </p:nvPicPr>
        <p:blipFill>
          <a:blip r:embed="rId4" cstate="print"/>
          <a:srcRect/>
          <a:stretch>
            <a:fillRect/>
          </a:stretch>
        </p:blipFill>
        <p:spPr bwMode="auto">
          <a:xfrm>
            <a:off x="214313" y="214313"/>
            <a:ext cx="8643937" cy="6357937"/>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0ACCA57F.wav"/>
          </p:nvPr>
        </p:nvPicPr>
        <p:blipFill>
          <a:blip r:embed="rId5" cstate="print"/>
          <a:srcRect/>
          <a:stretch>
            <a:fillRect/>
          </a:stretch>
        </p:blipFill>
        <p:spPr bwMode="auto">
          <a:xfrm>
            <a:off x="6875463" y="10525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sekrveka.ru/uploads/posts/2010-10/1286961874_23724138_zhigulyovskaya_gyes.jpg"/>
          <p:cNvPicPr>
            <a:picLocks noChangeAspect="1" noChangeArrowheads="1"/>
          </p:cNvPicPr>
          <p:nvPr/>
        </p:nvPicPr>
        <p:blipFill>
          <a:blip r:embed="rId4" cstate="print"/>
          <a:srcRect/>
          <a:stretch>
            <a:fillRect/>
          </a:stretch>
        </p:blipFill>
        <p:spPr bwMode="auto">
          <a:xfrm>
            <a:off x="214313" y="182563"/>
            <a:ext cx="8643937" cy="6432550"/>
          </a:xfrm>
          <a:prstGeom prst="rect">
            <a:avLst/>
          </a:prstGeom>
          <a:noFill/>
          <a:ln w="9525">
            <a:noFill/>
            <a:miter lim="800000"/>
            <a:headEnd/>
            <a:tailEnd/>
          </a:ln>
        </p:spPr>
      </p:pic>
      <p:pic>
        <p:nvPicPr>
          <p:cNvPr id="3" name="Picture 5"/>
          <p:cNvPicPr>
            <a:picLocks noChangeAspect="1" noChangeArrowheads="1"/>
          </p:cNvPicPr>
          <p:nvPr/>
        </p:nvPicPr>
        <p:blipFill>
          <a:blip r:embed="rId5" cstate="print"/>
          <a:srcRect/>
          <a:stretch>
            <a:fillRect/>
          </a:stretch>
        </p:blipFill>
        <p:spPr bwMode="auto">
          <a:xfrm>
            <a:off x="384175" y="3260725"/>
            <a:ext cx="2743200" cy="3352800"/>
          </a:xfrm>
          <a:prstGeom prst="rect">
            <a:avLst/>
          </a:prstGeom>
          <a:noFill/>
        </p:spPr>
      </p:pic>
      <p:pic>
        <p:nvPicPr>
          <p:cNvPr id="2" name="Записанный звук">
            <a:hlinkClick r:id="" action="ppaction://media"/>
          </p:cNvPr>
          <p:cNvPicPr>
            <a:picLocks noRot="1" noChangeAspect="1"/>
          </p:cNvPicPr>
          <p:nvPr>
            <a:wavAudioFile r:embed="rId1" name="F45644F0.wav"/>
          </p:nvPr>
        </p:nvPicPr>
        <p:blipFill>
          <a:blip r:embed="rId6" cstate="print"/>
          <a:srcRect/>
          <a:stretch>
            <a:fillRect/>
          </a:stretch>
        </p:blipFill>
        <p:spPr bwMode="auto">
          <a:xfrm>
            <a:off x="7092950" y="18256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dissolv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ostyor.ru/moda/img/electr_st2.jpg"/>
          <p:cNvPicPr>
            <a:picLocks noChangeAspect="1" noChangeArrowheads="1"/>
          </p:cNvPicPr>
          <p:nvPr/>
        </p:nvPicPr>
        <p:blipFill>
          <a:blip r:embed="rId3" cstate="print"/>
          <a:srcRect/>
          <a:stretch>
            <a:fillRect/>
          </a:stretch>
        </p:blipFill>
        <p:spPr bwMode="auto">
          <a:xfrm>
            <a:off x="214313" y="214313"/>
            <a:ext cx="8667750" cy="6429375"/>
          </a:xfrm>
          <a:prstGeom prst="rect">
            <a:avLst/>
          </a:prstGeom>
          <a:noFill/>
          <a:ln w="9525">
            <a:noFill/>
            <a:miter lim="800000"/>
            <a:headEnd/>
            <a:tailEnd/>
          </a:ln>
        </p:spPr>
      </p:pic>
      <p:sp>
        <p:nvSpPr>
          <p:cNvPr id="3" name="Скругленный прямоугольник 2">
            <a:hlinkClick r:id="rId4" action="ppaction://hlinksldjump"/>
          </p:cNvPr>
          <p:cNvSpPr/>
          <p:nvPr/>
        </p:nvSpPr>
        <p:spPr>
          <a:xfrm>
            <a:off x="857250" y="571500"/>
            <a:ext cx="3929063" cy="21431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FFFF00"/>
                </a:solidFill>
              </a:rPr>
              <a:t>История электричества.</a:t>
            </a:r>
          </a:p>
          <a:p>
            <a:pPr algn="ctr">
              <a:defRPr/>
            </a:pPr>
            <a:r>
              <a:rPr lang="ru-RU" sz="3200" b="1" dirty="0">
                <a:solidFill>
                  <a:srgbClr val="FFFF00"/>
                </a:solidFill>
              </a:rPr>
              <a:t>Электричество</a:t>
            </a:r>
          </a:p>
        </p:txBody>
      </p:sp>
      <p:sp>
        <p:nvSpPr>
          <p:cNvPr id="4" name="Скругленный прямоугольник 3">
            <a:hlinkClick r:id="rId5" action="ppaction://hlinksldjump"/>
          </p:cNvPr>
          <p:cNvSpPr/>
          <p:nvPr/>
        </p:nvSpPr>
        <p:spPr>
          <a:xfrm>
            <a:off x="4786313" y="4286250"/>
            <a:ext cx="3929062" cy="21431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FFFF00"/>
                </a:solidFill>
              </a:rPr>
              <a:t>Правила обращения  с электроприборами</a:t>
            </a:r>
          </a:p>
        </p:txBody>
      </p:sp>
      <p:pic>
        <p:nvPicPr>
          <p:cNvPr id="2" name="Записанный звук">
            <a:hlinkClick r:id="" action="ppaction://media"/>
          </p:cNvPr>
          <p:cNvPicPr>
            <a:picLocks noRot="1" noChangeAspect="1"/>
          </p:cNvPicPr>
          <p:nvPr>
            <a:wavAudioFile r:embed="rId1" name="2A48BD56.wav"/>
          </p:nvPr>
        </p:nvPicPr>
        <p:blipFill>
          <a:blip r:embed="rId6" cstate="print"/>
          <a:srcRect/>
          <a:stretch>
            <a:fillRect/>
          </a:stretch>
        </p:blipFill>
        <p:spPr bwMode="auto">
          <a:xfrm>
            <a:off x="7667625" y="10398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3" cstate="print"/>
          <a:srcRect/>
          <a:stretch>
            <a:fillRect/>
          </a:stretch>
        </p:blipFill>
        <p:spPr bwMode="auto">
          <a:xfrm>
            <a:off x="476250" y="311150"/>
            <a:ext cx="5626100" cy="5327650"/>
          </a:xfrm>
          <a:prstGeom prst="rect">
            <a:avLst/>
          </a:prstGeom>
          <a:noFill/>
        </p:spPr>
      </p:pic>
      <p:pic>
        <p:nvPicPr>
          <p:cNvPr id="3" name="Picture 10" descr="Просмотреть подробности"/>
          <p:cNvPicPr>
            <a:picLocks noChangeAspect="1" noChangeArrowheads="1"/>
          </p:cNvPicPr>
          <p:nvPr/>
        </p:nvPicPr>
        <p:blipFill>
          <a:blip r:embed="rId4" cstate="print"/>
          <a:srcRect/>
          <a:stretch>
            <a:fillRect/>
          </a:stretch>
        </p:blipFill>
        <p:spPr bwMode="auto">
          <a:xfrm>
            <a:off x="6143625" y="428625"/>
            <a:ext cx="2520950" cy="2520950"/>
          </a:xfrm>
          <a:prstGeom prst="rect">
            <a:avLst/>
          </a:prstGeom>
          <a:noFill/>
          <a:ln w="9525">
            <a:noFill/>
            <a:miter lim="800000"/>
            <a:headEnd/>
            <a:tailEnd/>
          </a:ln>
        </p:spPr>
      </p:pic>
      <p:pic>
        <p:nvPicPr>
          <p:cNvPr id="35844" name="Picture 2" descr="http://www.timmun.ru/images/mchs/deti.gif"/>
          <p:cNvPicPr>
            <a:picLocks noChangeAspect="1" noChangeArrowheads="1"/>
          </p:cNvPicPr>
          <p:nvPr/>
        </p:nvPicPr>
        <p:blipFill>
          <a:blip r:embed="rId5" cstate="print"/>
          <a:srcRect/>
          <a:stretch>
            <a:fillRect/>
          </a:stretch>
        </p:blipFill>
        <p:spPr bwMode="auto">
          <a:xfrm>
            <a:off x="6142038" y="4000500"/>
            <a:ext cx="2263775" cy="2252663"/>
          </a:xfrm>
          <a:prstGeom prst="rect">
            <a:avLst/>
          </a:prstGeom>
          <a:noFill/>
          <a:ln w="9525">
            <a:noFill/>
            <a:miter lim="800000"/>
            <a:headEnd/>
            <a:tailEnd/>
          </a:ln>
        </p:spPr>
      </p:pic>
      <p:pic>
        <p:nvPicPr>
          <p:cNvPr id="5" name="Записанный звук">
            <a:hlinkClick r:id="" action="ppaction://media"/>
          </p:cNvPr>
          <p:cNvPicPr>
            <a:picLocks noRot="1" noChangeAspect="1"/>
          </p:cNvPicPr>
          <p:nvPr>
            <a:wavAudioFile r:embed="rId1" name="02820A41.wav"/>
          </p:nvPr>
        </p:nvPicPr>
        <p:blipFill>
          <a:blip r:embed="rId6" cstate="print"/>
          <a:srcRect/>
          <a:stretch>
            <a:fillRect/>
          </a:stretch>
        </p:blipFill>
        <p:spPr bwMode="auto">
          <a:xfrm>
            <a:off x="6642100" y="281940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17891.ru/wp-content/uploads/2009/10/00002117.gif"/>
          <p:cNvPicPr>
            <a:picLocks noChangeAspect="1" noChangeArrowheads="1" noCrop="1"/>
          </p:cNvPicPr>
          <p:nvPr/>
        </p:nvPicPr>
        <p:blipFill>
          <a:blip r:embed="rId3" cstate="print"/>
          <a:srcRect/>
          <a:stretch>
            <a:fillRect/>
          </a:stretch>
        </p:blipFill>
        <p:spPr bwMode="auto">
          <a:xfrm>
            <a:off x="6072188" y="3071813"/>
            <a:ext cx="2286000" cy="3048000"/>
          </a:xfrm>
          <a:prstGeom prst="rect">
            <a:avLst/>
          </a:prstGeom>
          <a:noFill/>
          <a:ln w="9525">
            <a:noFill/>
            <a:miter lim="800000"/>
            <a:headEnd/>
            <a:tailEnd/>
          </a:ln>
        </p:spPr>
      </p:pic>
      <p:pic>
        <p:nvPicPr>
          <p:cNvPr id="36867" name="Picture 4" descr="http://aifudm.net/ziLadys/states/img42196709.jpg"/>
          <p:cNvPicPr>
            <a:picLocks noChangeAspect="1" noChangeArrowheads="1"/>
          </p:cNvPicPr>
          <p:nvPr/>
        </p:nvPicPr>
        <p:blipFill>
          <a:blip r:embed="rId4" cstate="print"/>
          <a:srcRect/>
          <a:stretch>
            <a:fillRect/>
          </a:stretch>
        </p:blipFill>
        <p:spPr bwMode="auto">
          <a:xfrm>
            <a:off x="415925" y="571500"/>
            <a:ext cx="5486400" cy="5286375"/>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2302D2C9.wav"/>
          </p:nvPr>
        </p:nvPicPr>
        <p:blipFill>
          <a:blip r:embed="rId5" cstate="print"/>
          <a:srcRect/>
          <a:stretch>
            <a:fillRect/>
          </a:stretch>
        </p:blipFill>
        <p:spPr bwMode="auto">
          <a:xfrm>
            <a:off x="7359650" y="57150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pas-extreme.ru/images/multimedia/2prav.jpg"/>
          <p:cNvPicPr>
            <a:picLocks noChangeAspect="1" noChangeArrowheads="1"/>
          </p:cNvPicPr>
          <p:nvPr/>
        </p:nvPicPr>
        <p:blipFill>
          <a:blip r:embed="rId3" cstate="print"/>
          <a:srcRect/>
          <a:stretch>
            <a:fillRect/>
          </a:stretch>
        </p:blipFill>
        <p:spPr bwMode="auto">
          <a:xfrm>
            <a:off x="285750" y="214313"/>
            <a:ext cx="8596313" cy="6411912"/>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1331D3BE.wav"/>
          </p:nvPr>
        </p:nvPicPr>
        <p:blipFill>
          <a:blip r:embed="rId4" cstate="print"/>
          <a:srcRect/>
          <a:stretch>
            <a:fillRect/>
          </a:stretch>
        </p:blipFill>
        <p:spPr bwMode="auto">
          <a:xfrm>
            <a:off x="7092950" y="22764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spas-extreme.ru/images/multimedia/1prav_1.jpg"/>
          <p:cNvPicPr>
            <a:picLocks noChangeAspect="1" noChangeArrowheads="1"/>
          </p:cNvPicPr>
          <p:nvPr/>
        </p:nvPicPr>
        <p:blipFill>
          <a:blip r:embed="rId2" cstate="print"/>
          <a:srcRect/>
          <a:stretch>
            <a:fillRect/>
          </a:stretch>
        </p:blipFill>
        <p:spPr bwMode="auto">
          <a:xfrm>
            <a:off x="285750" y="214313"/>
            <a:ext cx="8615363" cy="62960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alted.ru/oo1418/html_fragments/alektrobez%20pamyatka.files/1.jpg"/>
          <p:cNvPicPr>
            <a:picLocks noChangeAspect="1" noChangeArrowheads="1"/>
          </p:cNvPicPr>
          <p:nvPr/>
        </p:nvPicPr>
        <p:blipFill>
          <a:blip r:embed="rId3" cstate="print"/>
          <a:srcRect/>
          <a:stretch>
            <a:fillRect/>
          </a:stretch>
        </p:blipFill>
        <p:spPr bwMode="auto">
          <a:xfrm>
            <a:off x="500063" y="428625"/>
            <a:ext cx="3846512" cy="5429250"/>
          </a:xfrm>
          <a:prstGeom prst="rect">
            <a:avLst/>
          </a:prstGeom>
          <a:noFill/>
          <a:ln w="9525">
            <a:noFill/>
            <a:miter lim="800000"/>
            <a:headEnd/>
            <a:tailEnd/>
          </a:ln>
        </p:spPr>
      </p:pic>
      <p:pic>
        <p:nvPicPr>
          <p:cNvPr id="103428" name="Picture 4" descr="http://www.alted.ru/oo1418/html_fragments/alektrobez%20pamyatka.files/2.jpg"/>
          <p:cNvPicPr>
            <a:picLocks noChangeAspect="1" noChangeArrowheads="1"/>
          </p:cNvPicPr>
          <p:nvPr/>
        </p:nvPicPr>
        <p:blipFill>
          <a:blip r:embed="rId4" cstate="print"/>
          <a:srcRect/>
          <a:stretch>
            <a:fillRect/>
          </a:stretch>
        </p:blipFill>
        <p:spPr bwMode="auto">
          <a:xfrm>
            <a:off x="4572000" y="500063"/>
            <a:ext cx="3784600" cy="5348287"/>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2B3C3E2A.wav"/>
          </p:nvPr>
        </p:nvPicPr>
        <p:blipFill>
          <a:blip r:embed="rId5" cstate="print"/>
          <a:srcRect/>
          <a:stretch>
            <a:fillRect/>
          </a:stretch>
        </p:blipFill>
        <p:spPr bwMode="auto">
          <a:xfrm>
            <a:off x="7235825" y="58578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103426"/>
                                        </p:tgtEl>
                                        <p:attrNameLst>
                                          <p:attrName>style.visibility</p:attrName>
                                        </p:attrNameLst>
                                      </p:cBhvr>
                                      <p:to>
                                        <p:strVal val="visible"/>
                                      </p:to>
                                    </p:set>
                                    <p:animEffect transition="in" filter="dissolve">
                                      <p:cBhvr>
                                        <p:cTn id="9" dur="500"/>
                                        <p:tgtEl>
                                          <p:spTgt spid="103426"/>
                                        </p:tgtEl>
                                      </p:cBhvr>
                                    </p:animEffect>
                                  </p:childTnLst>
                                </p:cTn>
                              </p:par>
                              <p:par>
                                <p:cTn id="10" presetID="9" presetClass="entr" presetSubtype="0" fill="hold" nodeType="withEffect">
                                  <p:stCondLst>
                                    <p:cond delay="0"/>
                                  </p:stCondLst>
                                  <p:childTnLst>
                                    <p:set>
                                      <p:cBhvr>
                                        <p:cTn id="11" dur="1" fill="hold">
                                          <p:stCondLst>
                                            <p:cond delay="0"/>
                                          </p:stCondLst>
                                        </p:cTn>
                                        <p:tgtEl>
                                          <p:spTgt spid="103428"/>
                                        </p:tgtEl>
                                        <p:attrNameLst>
                                          <p:attrName>style.visibility</p:attrName>
                                        </p:attrNameLst>
                                      </p:cBhvr>
                                      <p:to>
                                        <p:strVal val="visible"/>
                                      </p:to>
                                    </p:set>
                                    <p:animEffect transition="in" filter="dissolve">
                                      <p:cBhvr>
                                        <p:cTn id="12"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357188" y="209550"/>
            <a:ext cx="8286750" cy="6278563"/>
          </a:xfrm>
          <a:prstGeom prst="rect">
            <a:avLst/>
          </a:prstGeom>
          <a:noFill/>
          <a:ln w="9525">
            <a:noFill/>
            <a:miter lim="800000"/>
            <a:headEnd/>
            <a:tailEnd/>
          </a:ln>
        </p:spPr>
        <p:txBody>
          <a:bodyPr>
            <a:spAutoFit/>
          </a:bodyPr>
          <a:lstStyle/>
          <a:p>
            <a:r>
              <a:rPr lang="ru-RU" b="1" i="1">
                <a:solidFill>
                  <a:srgbClr val="FF0000"/>
                </a:solidFill>
              </a:rPr>
              <a:t>                             10 «НЕ» в быту и на улице:</a:t>
            </a:r>
            <a:endParaRPr lang="ru-RU" b="1">
              <a:solidFill>
                <a:srgbClr val="FF0000"/>
              </a:solidFill>
            </a:endParaRPr>
          </a:p>
          <a:p>
            <a:r>
              <a:rPr lang="ru-RU" sz="2400" b="1">
                <a:solidFill>
                  <a:srgbClr val="7030A0"/>
                </a:solidFill>
              </a:rPr>
              <a:t>НЕ тяни вилку из розетки за провода; </a:t>
            </a:r>
          </a:p>
          <a:p>
            <a:r>
              <a:rPr lang="ru-RU" sz="2400" b="1">
                <a:solidFill>
                  <a:srgbClr val="7030A0"/>
                </a:solidFill>
              </a:rPr>
              <a:t>НЕ беритесь за провода электрических приборов мокрыми руками; </a:t>
            </a:r>
          </a:p>
          <a:p>
            <a:r>
              <a:rPr lang="ru-RU" sz="2400" b="1">
                <a:solidFill>
                  <a:srgbClr val="7030A0"/>
                </a:solidFill>
              </a:rPr>
              <a:t>НЕ пользуйся неисправными электроприборами; </a:t>
            </a:r>
          </a:p>
          <a:p>
            <a:r>
              <a:rPr lang="ru-RU" sz="2400" b="1">
                <a:solidFill>
                  <a:srgbClr val="7030A0"/>
                </a:solidFill>
              </a:rPr>
              <a:t>НЕ прикасайся к провисшим, оборванным и лежащим на земле проводам;</a:t>
            </a:r>
          </a:p>
          <a:p>
            <a:r>
              <a:rPr lang="ru-RU" sz="2400" b="1">
                <a:solidFill>
                  <a:srgbClr val="7030A0"/>
                </a:solidFill>
              </a:rPr>
              <a:t>НЕ лезь и даже не подходи к трансформаторной будке; </a:t>
            </a:r>
          </a:p>
          <a:p>
            <a:r>
              <a:rPr lang="ru-RU" sz="2400" b="1">
                <a:solidFill>
                  <a:srgbClr val="7030A0"/>
                </a:solidFill>
              </a:rPr>
              <a:t>НЕ бросай ничего на провода и в электроустановки; </a:t>
            </a:r>
          </a:p>
          <a:p>
            <a:r>
              <a:rPr lang="ru-RU" sz="2400" b="1">
                <a:solidFill>
                  <a:srgbClr val="7030A0"/>
                </a:solidFill>
              </a:rPr>
              <a:t>НЕ подходи к дереву, если заметил на нем оборванный провод; </a:t>
            </a:r>
          </a:p>
          <a:p>
            <a:r>
              <a:rPr lang="ru-RU" sz="2400" b="1">
                <a:solidFill>
                  <a:srgbClr val="7030A0"/>
                </a:solidFill>
              </a:rPr>
              <a:t>НЕ влезай на опоры; </a:t>
            </a:r>
          </a:p>
          <a:p>
            <a:r>
              <a:rPr lang="ru-RU" sz="2400" b="1">
                <a:solidFill>
                  <a:srgbClr val="7030A0"/>
                </a:solidFill>
              </a:rPr>
              <a:t>НЕ играй под воздушными линиями электропередач; </a:t>
            </a:r>
          </a:p>
          <a:p>
            <a:r>
              <a:rPr lang="ru-RU" sz="2400" b="1">
                <a:solidFill>
                  <a:srgbClr val="7030A0"/>
                </a:solidFill>
              </a:rPr>
              <a:t>НЕ лазь на крыши домов и строений, рядом с которыми проходят электрические провода.</a:t>
            </a:r>
          </a:p>
        </p:txBody>
      </p:sp>
      <p:pic>
        <p:nvPicPr>
          <p:cNvPr id="2" name="Записанный звук">
            <a:hlinkClick r:id="" action="ppaction://media"/>
          </p:cNvPr>
          <p:cNvPicPr>
            <a:picLocks noRot="1" noChangeAspect="1"/>
          </p:cNvPicPr>
          <p:nvPr>
            <a:wavAudioFile r:embed="rId1" name="FFC970B8.wav"/>
          </p:nvPr>
        </p:nvPicPr>
        <p:blipFill>
          <a:blip r:embed="rId3" cstate="print"/>
          <a:srcRect/>
          <a:stretch>
            <a:fillRect/>
          </a:stretch>
        </p:blipFill>
        <p:spPr bwMode="auto">
          <a:xfrm>
            <a:off x="8008938" y="6207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52.mchs.gov.ru/upload/gunnov/2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63" y="412750"/>
            <a:ext cx="6523037" cy="6445250"/>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0F15822D.wav"/>
          </p:nvPr>
        </p:nvPicPr>
        <p:blipFill>
          <a:blip r:embed="rId4" cstate="print"/>
          <a:srcRect/>
          <a:stretch>
            <a:fillRect/>
          </a:stretch>
        </p:blipFill>
        <p:spPr bwMode="auto">
          <a:xfrm>
            <a:off x="7594600" y="69215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52.mchs.gov.ru/upload/gunnov/3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63" y="214313"/>
            <a:ext cx="6630987" cy="6551612"/>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3F73A84F.wav"/>
          </p:nvPr>
        </p:nvPicPr>
        <p:blipFill>
          <a:blip r:embed="rId4" cstate="print"/>
          <a:srcRect/>
          <a:stretch>
            <a:fillRect/>
          </a:stretch>
        </p:blipFill>
        <p:spPr bwMode="auto">
          <a:xfrm>
            <a:off x="7397750" y="9810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52.mchs.gov.ru/upload/gunnov/4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300038"/>
            <a:ext cx="6638925" cy="6557962"/>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E25EA473.wav"/>
          </p:nvPr>
        </p:nvPicPr>
        <p:blipFill>
          <a:blip r:embed="rId4" cstate="print"/>
          <a:srcRect/>
          <a:stretch>
            <a:fillRect/>
          </a:stretch>
        </p:blipFill>
        <p:spPr bwMode="auto">
          <a:xfrm>
            <a:off x="7477125" y="90805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52.mchs.gov.ru/upload/gunnov/5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3000" y="285750"/>
            <a:ext cx="6651625" cy="6572250"/>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4F42BD82.wav"/>
          </p:nvPr>
        </p:nvPicPr>
        <p:blipFill>
          <a:blip r:embed="rId4" cstate="print"/>
          <a:srcRect/>
          <a:stretch>
            <a:fillRect/>
          </a:stretch>
        </p:blipFill>
        <p:spPr bwMode="auto">
          <a:xfrm>
            <a:off x="7489825" y="9810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1.focus.ua/img/a/0/1/106310.jpg?1268736453"/>
          <p:cNvPicPr>
            <a:picLocks noChangeAspect="1" noChangeArrowheads="1"/>
          </p:cNvPicPr>
          <p:nvPr/>
        </p:nvPicPr>
        <p:blipFill>
          <a:blip r:embed="rId4" cstate="print"/>
          <a:srcRect/>
          <a:stretch>
            <a:fillRect/>
          </a:stretch>
        </p:blipFill>
        <p:spPr bwMode="auto">
          <a:xfrm>
            <a:off x="254000" y="214313"/>
            <a:ext cx="8604250" cy="6357937"/>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9A77E1C6.wav"/>
          </p:nvPr>
        </p:nvPicPr>
        <p:blipFill>
          <a:blip r:embed="rId5" cstate="print"/>
          <a:srcRect/>
          <a:stretch>
            <a:fillRect/>
          </a:stretch>
        </p:blipFill>
        <p:spPr bwMode="auto">
          <a:xfrm>
            <a:off x="7812088" y="836613"/>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52.mchs.gov.ru/upload/gunnov/6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13" y="0"/>
            <a:ext cx="6834187" cy="6751638"/>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0445D415.wav"/>
          </p:nvPr>
        </p:nvPicPr>
        <p:blipFill>
          <a:blip r:embed="rId4" cstate="print"/>
          <a:srcRect/>
          <a:stretch>
            <a:fillRect/>
          </a:stretch>
        </p:blipFill>
        <p:spPr bwMode="auto">
          <a:xfrm>
            <a:off x="7315200" y="9810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52.mchs.gov.ru/upload/gunnov/7_pozha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5688" y="228600"/>
            <a:ext cx="6492875" cy="6415088"/>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3F5827A4.wav"/>
          </p:nvPr>
        </p:nvPicPr>
        <p:blipFill>
          <a:blip r:embed="rId4" cstate="print"/>
          <a:srcRect/>
          <a:stretch>
            <a:fillRect/>
          </a:stretch>
        </p:blipFill>
        <p:spPr bwMode="auto">
          <a:xfrm>
            <a:off x="7243763" y="692150"/>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2" descr="http://kem-school80.ucoz.ru/_si/0/46039593.gif"/>
          <p:cNvPicPr>
            <a:picLocks noChangeAspect="1" noChangeArrowheads="1" noCrop="1"/>
          </p:cNvPicPr>
          <p:nvPr/>
        </p:nvPicPr>
        <p:blipFill>
          <a:blip r:embed="rId2" cstate="print"/>
          <a:srcRect/>
          <a:stretch>
            <a:fillRect/>
          </a:stretch>
        </p:blipFill>
        <p:spPr bwMode="auto">
          <a:xfrm>
            <a:off x="1835696" y="1071563"/>
            <a:ext cx="6014645" cy="408562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pripu.ru/wp-content/uploads/2010/08/koster-1.jpg"/>
          <p:cNvPicPr>
            <a:picLocks noChangeAspect="1" noChangeArrowheads="1"/>
          </p:cNvPicPr>
          <p:nvPr/>
        </p:nvPicPr>
        <p:blipFill>
          <a:blip r:embed="rId4" cstate="print"/>
          <a:srcRect/>
          <a:stretch>
            <a:fillRect/>
          </a:stretch>
        </p:blipFill>
        <p:spPr bwMode="auto">
          <a:xfrm>
            <a:off x="285750" y="214313"/>
            <a:ext cx="8572500" cy="6357937"/>
          </a:xfrm>
          <a:prstGeom prst="rect">
            <a:avLst/>
          </a:prstGeom>
          <a:noFill/>
          <a:ln w="9525">
            <a:noFill/>
            <a:miter lim="800000"/>
            <a:headEnd/>
            <a:tailEnd/>
          </a:ln>
        </p:spPr>
      </p:pic>
      <p:pic>
        <p:nvPicPr>
          <p:cNvPr id="5122" name="Picture 2" descr="http://img.lenta.ru/news/2011/03/15/nofire/picture.jpg"/>
          <p:cNvPicPr>
            <a:picLocks noChangeAspect="1" noChangeArrowheads="1"/>
          </p:cNvPicPr>
          <p:nvPr/>
        </p:nvPicPr>
        <p:blipFill>
          <a:blip r:embed="rId5" cstate="print"/>
          <a:srcRect/>
          <a:stretch>
            <a:fillRect/>
          </a:stretch>
        </p:blipFill>
        <p:spPr bwMode="auto">
          <a:xfrm>
            <a:off x="4748213" y="3413125"/>
            <a:ext cx="3975100" cy="3084513"/>
          </a:xfrm>
          <a:prstGeom prst="rect">
            <a:avLst/>
          </a:prstGeom>
          <a:noFill/>
        </p:spPr>
      </p:pic>
      <p:pic>
        <p:nvPicPr>
          <p:cNvPr id="6148" name="Picture 5" descr="D:\анимашки\огонь\4e73115dae913eec70872ed89a839632[1].gif"/>
          <p:cNvPicPr>
            <a:picLocks noChangeAspect="1" noChangeArrowheads="1" noCrop="1"/>
          </p:cNvPicPr>
          <p:nvPr/>
        </p:nvPicPr>
        <p:blipFill>
          <a:blip r:embed="rId6" cstate="print"/>
          <a:srcRect/>
          <a:stretch>
            <a:fillRect/>
          </a:stretch>
        </p:blipFill>
        <p:spPr bwMode="auto">
          <a:xfrm>
            <a:off x="5572125" y="4572000"/>
            <a:ext cx="990600" cy="1497013"/>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B615FFE0.wav"/>
          </p:nvPr>
        </p:nvPicPr>
        <p:blipFill>
          <a:blip r:embed="rId7" cstate="print"/>
          <a:srcRect/>
          <a:stretch>
            <a:fillRect/>
          </a:stretch>
        </p:blipFill>
        <p:spPr bwMode="auto">
          <a:xfrm>
            <a:off x="7092950" y="765175"/>
            <a:ext cx="609600" cy="609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dissolv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ymbolsbook.ru/images/F/Fakel2.jpg"/>
          <p:cNvPicPr>
            <a:picLocks noChangeAspect="1" noChangeArrowheads="1"/>
          </p:cNvPicPr>
          <p:nvPr/>
        </p:nvPicPr>
        <p:blipFill>
          <a:blip r:embed="rId4" cstate="print"/>
          <a:srcRect/>
          <a:stretch>
            <a:fillRect/>
          </a:stretch>
        </p:blipFill>
        <p:spPr bwMode="auto">
          <a:xfrm>
            <a:off x="214313" y="214313"/>
            <a:ext cx="5003800" cy="6405562"/>
          </a:xfrm>
          <a:prstGeom prst="rect">
            <a:avLst/>
          </a:prstGeom>
          <a:noFill/>
          <a:ln w="9525">
            <a:noFill/>
            <a:miter lim="800000"/>
            <a:headEnd/>
            <a:tailEnd/>
          </a:ln>
        </p:spPr>
      </p:pic>
      <p:pic>
        <p:nvPicPr>
          <p:cNvPr id="3" name="Picture 4" descr="http://www.magiclamp.ru/detki/umnicka/18/torch.jpg"/>
          <p:cNvPicPr>
            <a:picLocks noChangeAspect="1" noChangeArrowheads="1"/>
          </p:cNvPicPr>
          <p:nvPr/>
        </p:nvPicPr>
        <p:blipFill>
          <a:blip r:embed="rId5" r:link="rId6" cstate="print"/>
          <a:srcRect/>
          <a:stretch>
            <a:fillRect/>
          </a:stretch>
        </p:blipFill>
        <p:spPr bwMode="auto">
          <a:xfrm>
            <a:off x="5143500" y="214313"/>
            <a:ext cx="3700463" cy="6381750"/>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EF443165.wav"/>
          </p:nvPr>
        </p:nvPicPr>
        <p:blipFill>
          <a:blip r:embed="rId7" cstate="print"/>
          <a:srcRect/>
          <a:stretch>
            <a:fillRect/>
          </a:stretch>
        </p:blipFill>
        <p:spPr bwMode="auto">
          <a:xfrm>
            <a:off x="6688138" y="1125538"/>
            <a:ext cx="609600" cy="609600"/>
          </a:xfrm>
          <a:prstGeom prst="rect">
            <a:avLst/>
          </a:prstGeom>
          <a:noFill/>
          <a:ln w="9525">
            <a:noFill/>
            <a:miter lim="800000"/>
            <a:headEnd/>
            <a:tailEnd/>
          </a:ln>
        </p:spPr>
      </p:pic>
      <p:pic>
        <p:nvPicPr>
          <p:cNvPr id="4" name="Прямоугольник 3"/>
          <p:cNvPicPr>
            <a:picLocks noChangeArrowheads="1"/>
          </p:cNvPicPr>
          <p:nvPr/>
        </p:nvPicPr>
        <p:blipFill>
          <a:blip r:embed="rId8" cstate="print"/>
          <a:srcRect/>
          <a:stretch>
            <a:fillRect/>
          </a:stretch>
        </p:blipFill>
        <p:spPr bwMode="auto">
          <a:xfrm>
            <a:off x="5754688" y="5175250"/>
            <a:ext cx="3084512" cy="115252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0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orum.sibnet.ru/uploads/post-35815-1257526172.jpg"/>
          <p:cNvPicPr>
            <a:picLocks noChangeAspect="1" noChangeArrowheads="1"/>
          </p:cNvPicPr>
          <p:nvPr/>
        </p:nvPicPr>
        <p:blipFill>
          <a:blip r:embed="rId4" cstate="print"/>
          <a:srcRect/>
          <a:stretch>
            <a:fillRect/>
          </a:stretch>
        </p:blipFill>
        <p:spPr bwMode="auto">
          <a:xfrm>
            <a:off x="214313" y="214313"/>
            <a:ext cx="8643937" cy="6483350"/>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A2505374.wav"/>
          </p:nvPr>
        </p:nvPicPr>
        <p:blipFill>
          <a:blip r:embed="rId5" cstate="print"/>
          <a:srcRect/>
          <a:stretch>
            <a:fillRect/>
          </a:stretch>
        </p:blipFill>
        <p:spPr bwMode="auto">
          <a:xfrm>
            <a:off x="7308850" y="1557338"/>
            <a:ext cx="609600" cy="609600"/>
          </a:xfrm>
          <a:prstGeom prst="rect">
            <a:avLst/>
          </a:prstGeom>
          <a:noFill/>
          <a:ln w="9525">
            <a:noFill/>
            <a:miter lim="800000"/>
            <a:headEnd/>
            <a:tailEnd/>
          </a:ln>
        </p:spPr>
      </p:pic>
      <p:pic>
        <p:nvPicPr>
          <p:cNvPr id="3" name="Прямоугольник 2"/>
          <p:cNvPicPr>
            <a:picLocks noChangeArrowheads="1"/>
          </p:cNvPicPr>
          <p:nvPr/>
        </p:nvPicPr>
        <p:blipFill>
          <a:blip r:embed="rId6" cstate="print"/>
          <a:srcRect/>
          <a:stretch>
            <a:fillRect/>
          </a:stretch>
        </p:blipFill>
        <p:spPr bwMode="auto">
          <a:xfrm>
            <a:off x="219075" y="207963"/>
            <a:ext cx="3371850" cy="115093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анимашки\огонь\0b34faa04ed6.gif"/>
          <p:cNvPicPr>
            <a:picLocks noChangeAspect="1" noChangeArrowheads="1" noCrop="1"/>
          </p:cNvPicPr>
          <p:nvPr/>
        </p:nvPicPr>
        <p:blipFill>
          <a:blip r:embed="rId4" cstate="print"/>
          <a:srcRect/>
          <a:stretch>
            <a:fillRect/>
          </a:stretch>
        </p:blipFill>
        <p:spPr bwMode="auto">
          <a:xfrm>
            <a:off x="4178300" y="571500"/>
            <a:ext cx="4322763" cy="5762625"/>
          </a:xfrm>
          <a:prstGeom prst="rect">
            <a:avLst/>
          </a:prstGeom>
          <a:noFill/>
          <a:ln w="9525">
            <a:noFill/>
            <a:miter lim="800000"/>
            <a:headEnd/>
            <a:tailEnd/>
          </a:ln>
        </p:spPr>
      </p:pic>
      <p:pic>
        <p:nvPicPr>
          <p:cNvPr id="32771" name="Picture 3" descr="D:\анимашки\огонь\ac61f27cdd14.gif"/>
          <p:cNvPicPr>
            <a:picLocks noChangeAspect="1" noChangeArrowheads="1" noCrop="1"/>
          </p:cNvPicPr>
          <p:nvPr/>
        </p:nvPicPr>
        <p:blipFill>
          <a:blip r:embed="rId5" cstate="print"/>
          <a:srcRect/>
          <a:stretch>
            <a:fillRect/>
          </a:stretch>
        </p:blipFill>
        <p:spPr bwMode="auto">
          <a:xfrm>
            <a:off x="500063" y="500063"/>
            <a:ext cx="2840037" cy="3786187"/>
          </a:xfrm>
          <a:prstGeom prst="rect">
            <a:avLst/>
          </a:prstGeom>
          <a:noFill/>
          <a:ln w="9525">
            <a:noFill/>
            <a:miter lim="800000"/>
            <a:headEnd/>
            <a:tailEnd/>
          </a:ln>
        </p:spPr>
      </p:pic>
      <p:pic>
        <p:nvPicPr>
          <p:cNvPr id="12292" name="Picture 1" descr="D:\анимашки\огонь\2d42912194ae10c91f02621ba0feac18.gif"/>
          <p:cNvPicPr>
            <a:picLocks noChangeAspect="1" noChangeArrowheads="1" noCrop="1"/>
          </p:cNvPicPr>
          <p:nvPr/>
        </p:nvPicPr>
        <p:blipFill>
          <a:blip r:embed="rId6" cstate="print"/>
          <a:srcRect/>
          <a:stretch>
            <a:fillRect/>
          </a:stretch>
        </p:blipFill>
        <p:spPr bwMode="auto">
          <a:xfrm>
            <a:off x="2571750" y="3071813"/>
            <a:ext cx="2214563" cy="3522662"/>
          </a:xfrm>
          <a:prstGeom prst="rect">
            <a:avLst/>
          </a:prstGeom>
          <a:noFill/>
          <a:ln w="9525">
            <a:noFill/>
            <a:miter lim="800000"/>
            <a:headEnd/>
            <a:tailEnd/>
          </a:ln>
        </p:spPr>
      </p:pic>
      <p:pic>
        <p:nvPicPr>
          <p:cNvPr id="2" name="Записанный звук">
            <a:hlinkClick r:id="" action="ppaction://media"/>
          </p:cNvPr>
          <p:cNvPicPr>
            <a:picLocks noRot="1" noChangeAspect="1"/>
          </p:cNvPicPr>
          <p:nvPr>
            <a:wavAudioFile r:embed="rId1" name="8DAAC7BD.wav"/>
          </p:nvPr>
        </p:nvPicPr>
        <p:blipFill>
          <a:blip r:embed="rId7" cstate="print"/>
          <a:srcRect/>
          <a:stretch>
            <a:fillRect/>
          </a:stretch>
        </p:blipFill>
        <p:spPr bwMode="auto">
          <a:xfrm>
            <a:off x="4702175" y="1196975"/>
            <a:ext cx="609600" cy="609600"/>
          </a:xfrm>
          <a:prstGeom prst="rect">
            <a:avLst/>
          </a:prstGeom>
          <a:noFill/>
          <a:ln w="9525">
            <a:noFill/>
            <a:miter lim="800000"/>
            <a:headEnd/>
            <a:tailEnd/>
          </a:ln>
        </p:spPr>
      </p:pic>
      <p:pic>
        <p:nvPicPr>
          <p:cNvPr id="3" name="Прямоугольник 2"/>
          <p:cNvPicPr>
            <a:picLocks noChangeArrowheads="1"/>
          </p:cNvPicPr>
          <p:nvPr/>
        </p:nvPicPr>
        <p:blipFill>
          <a:blip r:embed="rId8" cstate="print"/>
          <a:srcRect/>
          <a:stretch>
            <a:fillRect/>
          </a:stretch>
        </p:blipFill>
        <p:spPr bwMode="auto">
          <a:xfrm>
            <a:off x="115888" y="4595813"/>
            <a:ext cx="3243262" cy="1152525"/>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32771"/>
                                        </p:tgtEl>
                                        <p:attrNameLst>
                                          <p:attrName>style.visibility</p:attrName>
                                        </p:attrNameLst>
                                      </p:cBhvr>
                                      <p:to>
                                        <p:strVal val="visible"/>
                                      </p:to>
                                    </p:set>
                                    <p:animEffect transition="in" filter="dissolve">
                                      <p:cBhvr>
                                        <p:cTn id="9" dur="500"/>
                                        <p:tgtEl>
                                          <p:spTgt spid="32771"/>
                                        </p:tgtEl>
                                      </p:cBhvr>
                                    </p:animEffect>
                                  </p:childTnLst>
                                </p:cTn>
                              </p:par>
                              <p:par>
                                <p:cTn id="10" presetID="9"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dissolve">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Пушкин и обновление алгоритма"/>
          <p:cNvPicPr>
            <a:picLocks noChangeAspect="1" noChangeArrowheads="1"/>
          </p:cNvPicPr>
          <p:nvPr/>
        </p:nvPicPr>
        <p:blipFill>
          <a:blip r:embed="rId2" cstate="print"/>
          <a:srcRect/>
          <a:stretch>
            <a:fillRect/>
          </a:stretch>
        </p:blipFill>
        <p:spPr bwMode="auto">
          <a:xfrm>
            <a:off x="971600" y="764704"/>
            <a:ext cx="7128792" cy="5256584"/>
          </a:xfrm>
          <a:prstGeom prst="rect">
            <a:avLst/>
          </a:prstGeom>
          <a:noFill/>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2.gstatic.com/images?q=tbn:ANd9GcSP0PGdk0Z25EoxSAFOtgcMcKVLFRtcQy7WA-3n5ScCHPavJj7q5RLXodIMTw"/>
          <p:cNvPicPr>
            <a:picLocks noChangeAspect="1" noChangeArrowheads="1"/>
          </p:cNvPicPr>
          <p:nvPr/>
        </p:nvPicPr>
        <p:blipFill>
          <a:blip r:embed="rId4" cstate="print"/>
          <a:srcRect/>
          <a:stretch>
            <a:fillRect/>
          </a:stretch>
        </p:blipFill>
        <p:spPr bwMode="auto">
          <a:xfrm>
            <a:off x="214313" y="214313"/>
            <a:ext cx="8691562" cy="6429375"/>
          </a:xfrm>
          <a:prstGeom prst="rect">
            <a:avLst/>
          </a:prstGeom>
          <a:noFill/>
          <a:ln w="9525">
            <a:noFill/>
            <a:miter lim="800000"/>
            <a:headEnd/>
            <a:tailEnd/>
          </a:ln>
        </p:spPr>
      </p:pic>
      <p:pic>
        <p:nvPicPr>
          <p:cNvPr id="31750" name="Picture 6" descr="http://www.csc.com.ua/tutorial/Images/sub8_2.jpg"/>
          <p:cNvPicPr>
            <a:picLocks noChangeAspect="1" noChangeArrowheads="1"/>
          </p:cNvPicPr>
          <p:nvPr/>
        </p:nvPicPr>
        <p:blipFill>
          <a:blip r:embed="rId5" cstate="print"/>
          <a:srcRect/>
          <a:stretch>
            <a:fillRect/>
          </a:stretch>
        </p:blipFill>
        <p:spPr bwMode="auto">
          <a:xfrm>
            <a:off x="6456363" y="2762250"/>
            <a:ext cx="2230437" cy="3730625"/>
          </a:xfrm>
          <a:prstGeom prst="rect">
            <a:avLst/>
          </a:prstGeom>
          <a:noFill/>
        </p:spPr>
      </p:pic>
      <p:pic>
        <p:nvPicPr>
          <p:cNvPr id="31752" name="Picture 8" descr="http://4.static.slando.com/photos/live/07/starinnaya_kerosinovaya_lampa_izumrud_20707307_1_F.jpg"/>
          <p:cNvPicPr>
            <a:picLocks noChangeAspect="1" noChangeArrowheads="1"/>
          </p:cNvPicPr>
          <p:nvPr/>
        </p:nvPicPr>
        <p:blipFill>
          <a:blip r:embed="rId6" cstate="print"/>
          <a:srcRect/>
          <a:stretch>
            <a:fillRect/>
          </a:stretch>
        </p:blipFill>
        <p:spPr bwMode="auto">
          <a:xfrm>
            <a:off x="669925" y="2901950"/>
            <a:ext cx="2170113" cy="3614738"/>
          </a:xfrm>
          <a:prstGeom prst="rect">
            <a:avLst/>
          </a:prstGeom>
          <a:noFill/>
        </p:spPr>
      </p:pic>
      <p:pic>
        <p:nvPicPr>
          <p:cNvPr id="2" name="Записанный звук">
            <a:hlinkClick r:id="" action="ppaction://media"/>
          </p:cNvPr>
          <p:cNvPicPr>
            <a:picLocks noRot="1" noChangeAspect="1"/>
          </p:cNvPicPr>
          <p:nvPr>
            <a:wavAudioFile r:embed="rId1" name="B25A7927.wav"/>
          </p:nvPr>
        </p:nvPicPr>
        <p:blipFill>
          <a:blip r:embed="rId7" cstate="print"/>
          <a:srcRect/>
          <a:stretch>
            <a:fillRect/>
          </a:stretch>
        </p:blipFill>
        <p:spPr bwMode="auto">
          <a:xfrm>
            <a:off x="7572375" y="620713"/>
            <a:ext cx="609600" cy="609600"/>
          </a:xfrm>
          <a:prstGeom prst="rect">
            <a:avLst/>
          </a:prstGeom>
          <a:noFill/>
          <a:ln w="9525">
            <a:noFill/>
            <a:miter lim="800000"/>
            <a:headEnd/>
            <a:tailEnd/>
          </a:ln>
        </p:spPr>
      </p:pic>
      <p:pic>
        <p:nvPicPr>
          <p:cNvPr id="3" name="Прямоугольник 2"/>
          <p:cNvPicPr>
            <a:picLocks noChangeArrowheads="1"/>
          </p:cNvPicPr>
          <p:nvPr/>
        </p:nvPicPr>
        <p:blipFill>
          <a:blip r:embed="rId8" cstate="print"/>
          <a:srcRect/>
          <a:stretch>
            <a:fillRect/>
          </a:stretch>
        </p:blipFill>
        <p:spPr bwMode="auto">
          <a:xfrm>
            <a:off x="-55563" y="-152400"/>
            <a:ext cx="5346701" cy="19748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00" fill="hold"/>
                                        <p:tgtEl>
                                          <p:spTgt spid="2"/>
                                        </p:tgtEl>
                                      </p:cBhvr>
                                    </p:cmd>
                                  </p:childTnLst>
                                </p:cTn>
                              </p:par>
                              <p:par>
                                <p:cTn id="7" presetID="9" presetClass="entr" presetSubtype="0" fill="hold" nodeType="withEffect">
                                  <p:stCondLst>
                                    <p:cond delay="0"/>
                                  </p:stCondLst>
                                  <p:childTnLst>
                                    <p:set>
                                      <p:cBhvr>
                                        <p:cTn id="8" dur="1" fill="hold">
                                          <p:stCondLst>
                                            <p:cond delay="0"/>
                                          </p:stCondLst>
                                        </p:cTn>
                                        <p:tgtEl>
                                          <p:spTgt spid="31752"/>
                                        </p:tgtEl>
                                        <p:attrNameLst>
                                          <p:attrName>style.visibility</p:attrName>
                                        </p:attrNameLst>
                                      </p:cBhvr>
                                      <p:to>
                                        <p:strVal val="visible"/>
                                      </p:to>
                                    </p:set>
                                    <p:animEffect transition="in" filter="dissolve">
                                      <p:cBhvr>
                                        <p:cTn id="9" dur="500"/>
                                        <p:tgtEl>
                                          <p:spTgt spid="31752"/>
                                        </p:tgtEl>
                                      </p:cBhvr>
                                    </p:animEffect>
                                  </p:childTnLst>
                                </p:cTn>
                              </p:par>
                              <p:par>
                                <p:cTn id="10" presetID="9" presetClass="entr" presetSubtype="0" fill="hold" nodeType="with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dissolve">
                                      <p:cBhvr>
                                        <p:cTn id="12"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700</Words>
  <Application>Microsoft Office PowerPoint</Application>
  <PresentationFormat>Экран (4:3)</PresentationFormat>
  <Paragraphs>52</Paragraphs>
  <Slides>32</Slides>
  <Notes>16</Notes>
  <HiddenSlides>0</HiddenSlides>
  <MMClips>28</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Helen</dc:creator>
  <cp:lastModifiedBy>Наталья</cp:lastModifiedBy>
  <cp:revision>31</cp:revision>
  <dcterms:created xsi:type="dcterms:W3CDTF">2011-11-04T09:49:14Z</dcterms:created>
  <dcterms:modified xsi:type="dcterms:W3CDTF">2021-09-08T05:43:42Z</dcterms:modified>
</cp:coreProperties>
</file>