
<file path=[Content_Types].xml><?xml version="1.0" encoding="utf-8"?>
<Types xmlns="http://schemas.openxmlformats.org/package/2006/content-types">
  <Default Extension="bin" ContentType="audio/unknown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15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85" d="100"/>
          <a:sy n="85" d="100"/>
        </p:scale>
        <p:origin x="-780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 /><Relationship Id="rId13" Type="http://schemas.openxmlformats.org/officeDocument/2006/relationships/slide" Target="slides/slide10.xml" /><Relationship Id="rId18" Type="http://schemas.openxmlformats.org/officeDocument/2006/relationships/theme" Target="theme/theme1.xml" /><Relationship Id="rId3" Type="http://schemas.openxmlformats.org/officeDocument/2006/relationships/slideMaster" Target="slideMasters/slideMaster3.xml" /><Relationship Id="rId7" Type="http://schemas.openxmlformats.org/officeDocument/2006/relationships/slide" Target="slides/slide4.xml" /><Relationship Id="rId12" Type="http://schemas.openxmlformats.org/officeDocument/2006/relationships/slide" Target="slides/slide9.xml" /><Relationship Id="rId17" Type="http://schemas.openxmlformats.org/officeDocument/2006/relationships/viewProps" Target="viewProps.xml" /><Relationship Id="rId2" Type="http://schemas.openxmlformats.org/officeDocument/2006/relationships/slideMaster" Target="slideMasters/slideMaster2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3.xml" /><Relationship Id="rId11" Type="http://schemas.openxmlformats.org/officeDocument/2006/relationships/slide" Target="slides/slide8.xml" /><Relationship Id="rId5" Type="http://schemas.openxmlformats.org/officeDocument/2006/relationships/slide" Target="slides/slide2.xml" /><Relationship Id="rId15" Type="http://schemas.openxmlformats.org/officeDocument/2006/relationships/notesMaster" Target="notesMasters/notesMaster1.xml" /><Relationship Id="rId10" Type="http://schemas.openxmlformats.org/officeDocument/2006/relationships/slide" Target="slides/slide7.xml" /><Relationship Id="rId19" Type="http://schemas.openxmlformats.org/officeDocument/2006/relationships/tableStyles" Target="tableStyles.xml" /><Relationship Id="rId4" Type="http://schemas.openxmlformats.org/officeDocument/2006/relationships/slide" Target="slides/slide1.xml" /><Relationship Id="rId9" Type="http://schemas.openxmlformats.org/officeDocument/2006/relationships/slide" Target="slides/slide6.xml" /><Relationship Id="rId14" Type="http://schemas.openxmlformats.org/officeDocument/2006/relationships/slide" Target="slides/slide1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11" name="Rectangle 1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0625" y="877888"/>
            <a:ext cx="4451350" cy="3141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4112" name="Rectangle 16"/>
          <p:cNvSpPr>
            <a:spLocks noGrp="1" noChangeArrowheads="1"/>
          </p:cNvSpPr>
          <p:nvPr>
            <p:ph type="body"/>
          </p:nvPr>
        </p:nvSpPr>
        <p:spPr bwMode="auto">
          <a:xfrm>
            <a:off x="1060450" y="4349750"/>
            <a:ext cx="4718050" cy="3489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19624EA-9548-4D5C-8966-8BA21F76F5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55C1F67-4D48-4C88-98FA-94E6C8530A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2888" y="128588"/>
            <a:ext cx="2044700" cy="594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5983288" cy="594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A876159-0336-40D6-AD0D-E9FAB8C60E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6125" y="1938338"/>
            <a:ext cx="3719513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8038" y="1938338"/>
            <a:ext cx="37211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DBCBE5C-6455-450A-A163-56B65BD628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635000"/>
            <a:ext cx="1939925" cy="55800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1513" y="635000"/>
            <a:ext cx="5672137" cy="55800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1513" y="1906588"/>
            <a:ext cx="3816350" cy="4297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906588"/>
            <a:ext cx="3816350" cy="4297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76B0987-7EB6-4DAB-8325-52757E1BBC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0338" y="503238"/>
            <a:ext cx="1946275" cy="57007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1513" y="503238"/>
            <a:ext cx="5686425" cy="57007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513" y="503238"/>
            <a:ext cx="7785100" cy="11207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513" y="503238"/>
            <a:ext cx="7785100" cy="11207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1513" y="1906588"/>
            <a:ext cx="3816350" cy="4297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906588"/>
            <a:ext cx="3816350" cy="4297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513" y="503238"/>
            <a:ext cx="7785100" cy="11207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1513" y="1906588"/>
            <a:ext cx="3816350" cy="4297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0263" y="1906588"/>
            <a:ext cx="3816350" cy="4297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13200" cy="4476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600200"/>
            <a:ext cx="4014788" cy="4476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0131947-9384-4A37-95F6-59B551F4B7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9609C85-0C48-47CD-9A50-DF73CB7B41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BB0FF00-CA52-45D0-B9F3-E0AF9C49B1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79A4E4F-A3DC-424D-AAF4-B3B7061970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A97046B-1DD7-479F-BC5C-981AF3A18B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3585322-496C-4FE0-8F6C-D3895C950C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 /><Relationship Id="rId13" Type="http://schemas.openxmlformats.org/officeDocument/2006/relationships/image" Target="../media/image1.jpeg" /><Relationship Id="rId3" Type="http://schemas.openxmlformats.org/officeDocument/2006/relationships/slideLayout" Target="../slideLayouts/slideLayout14.xml" /><Relationship Id="rId7" Type="http://schemas.openxmlformats.org/officeDocument/2006/relationships/slideLayout" Target="../slideLayouts/slideLayout18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1" Type="http://schemas.openxmlformats.org/officeDocument/2006/relationships/slideLayout" Target="../slideLayouts/slideLayout12.xml" /><Relationship Id="rId6" Type="http://schemas.openxmlformats.org/officeDocument/2006/relationships/slideLayout" Target="../slideLayouts/slideLayout17.xml" /><Relationship Id="rId11" Type="http://schemas.openxmlformats.org/officeDocument/2006/relationships/slideLayout" Target="../slideLayouts/slideLayout22.xml" /><Relationship Id="rId5" Type="http://schemas.openxmlformats.org/officeDocument/2006/relationships/slideLayout" Target="../slideLayouts/slideLayout16.xml" /><Relationship Id="rId10" Type="http://schemas.openxmlformats.org/officeDocument/2006/relationships/slideLayout" Target="../slideLayouts/slideLayout21.xml" /><Relationship Id="rId4" Type="http://schemas.openxmlformats.org/officeDocument/2006/relationships/slideLayout" Target="../slideLayouts/slideLayout15.xml" /><Relationship Id="rId9" Type="http://schemas.openxmlformats.org/officeDocument/2006/relationships/slideLayout" Target="../slideLayouts/slideLayout20.xml" 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 /><Relationship Id="rId13" Type="http://schemas.openxmlformats.org/officeDocument/2006/relationships/slideLayout" Target="../slideLayouts/slideLayout35.xml" /><Relationship Id="rId3" Type="http://schemas.openxmlformats.org/officeDocument/2006/relationships/slideLayout" Target="../slideLayouts/slideLayout25.xml" /><Relationship Id="rId7" Type="http://schemas.openxmlformats.org/officeDocument/2006/relationships/slideLayout" Target="../slideLayouts/slideLayout29.xml" /><Relationship Id="rId12" Type="http://schemas.openxmlformats.org/officeDocument/2006/relationships/slideLayout" Target="../slideLayouts/slideLayout34.xml" /><Relationship Id="rId2" Type="http://schemas.openxmlformats.org/officeDocument/2006/relationships/slideLayout" Target="../slideLayouts/slideLayout24.xml" /><Relationship Id="rId1" Type="http://schemas.openxmlformats.org/officeDocument/2006/relationships/slideLayout" Target="../slideLayouts/slideLayout23.xml" /><Relationship Id="rId6" Type="http://schemas.openxmlformats.org/officeDocument/2006/relationships/slideLayout" Target="../slideLayouts/slideLayout28.xml" /><Relationship Id="rId11" Type="http://schemas.openxmlformats.org/officeDocument/2006/relationships/slideLayout" Target="../slideLayouts/slideLayout33.xml" /><Relationship Id="rId5" Type="http://schemas.openxmlformats.org/officeDocument/2006/relationships/slideLayout" Target="../slideLayouts/slideLayout27.xml" /><Relationship Id="rId15" Type="http://schemas.openxmlformats.org/officeDocument/2006/relationships/theme" Target="../theme/theme3.xml" /><Relationship Id="rId10" Type="http://schemas.openxmlformats.org/officeDocument/2006/relationships/slideLayout" Target="../slideLayouts/slideLayout32.xml" /><Relationship Id="rId4" Type="http://schemas.openxmlformats.org/officeDocument/2006/relationships/slideLayout" Target="../slideLayouts/slideLayout26.xml" /><Relationship Id="rId9" Type="http://schemas.openxmlformats.org/officeDocument/2006/relationships/slideLayout" Target="../slideLayouts/slideLayout31.xml" /><Relationship Id="rId14" Type="http://schemas.openxmlformats.org/officeDocument/2006/relationships/slideLayout" Target="../slideLayouts/slideLayout36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B59100"/>
            </a:gs>
            <a:gs pos="100000">
              <a:srgbClr val="FFCC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180388" cy="1390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180388" cy="4476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084388" cy="427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46388" cy="427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084388" cy="427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7B433F80-ADC0-42D9-87D6-5EE1957707B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cs typeface="Arial Unicode MS" charset="0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cs typeface="Arial Unicode MS" charset="0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cs typeface="Arial Unicode MS" charset="0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cs typeface="Arial Unicode MS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1513" y="635000"/>
            <a:ext cx="7764462" cy="1100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6125" y="1938338"/>
            <a:ext cx="7593013" cy="4276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556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00" b="1" i="1">
          <a:solidFill>
            <a:srgbClr val="99284C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00" b="1" i="1">
          <a:solidFill>
            <a:srgbClr val="99284C"/>
          </a:solidFill>
          <a:latin typeface="Arial" charset="0"/>
          <a:cs typeface="Arial Unicode MS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00" b="1" i="1">
          <a:solidFill>
            <a:srgbClr val="99284C"/>
          </a:solidFill>
          <a:latin typeface="Arial" charset="0"/>
          <a:cs typeface="Arial Unicode MS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00" b="1" i="1">
          <a:solidFill>
            <a:srgbClr val="99284C"/>
          </a:solidFill>
          <a:latin typeface="Arial" charset="0"/>
          <a:cs typeface="Arial Unicode MS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00" b="1" i="1">
          <a:solidFill>
            <a:srgbClr val="99284C"/>
          </a:solidFill>
          <a:latin typeface="Arial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00" b="1" i="1">
          <a:solidFill>
            <a:srgbClr val="99284C"/>
          </a:solidFill>
          <a:latin typeface="Arial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00" b="1" i="1">
          <a:solidFill>
            <a:srgbClr val="99284C"/>
          </a:solidFill>
          <a:latin typeface="Arial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00" b="1" i="1">
          <a:solidFill>
            <a:srgbClr val="99284C"/>
          </a:solidFill>
          <a:latin typeface="Arial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00" b="1" i="1">
          <a:solidFill>
            <a:srgbClr val="99284C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333333"/>
          </a:solidFill>
          <a:latin typeface="+mn-lt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333333"/>
          </a:solidFill>
          <a:latin typeface="+mn-lt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333333"/>
          </a:solidFill>
          <a:latin typeface="+mn-lt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333333"/>
          </a:solidFill>
          <a:latin typeface="+mn-lt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333333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333333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333333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333333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368300" y="1717675"/>
            <a:ext cx="8775700" cy="5140325"/>
          </a:xfrm>
          <a:prstGeom prst="roundRect">
            <a:avLst>
              <a:gd name="adj" fmla="val 28"/>
            </a:avLst>
          </a:prstGeom>
          <a:solidFill>
            <a:srgbClr val="DDDDDD"/>
          </a:solidFill>
          <a:ln w="9360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1513" y="503238"/>
            <a:ext cx="7785100" cy="1120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1513" y="1906588"/>
            <a:ext cx="7785100" cy="4297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556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165100" cy="833438"/>
          </a:xfrm>
          <a:prstGeom prst="roundRect">
            <a:avLst>
              <a:gd name="adj" fmla="val 958"/>
            </a:avLst>
          </a:prstGeom>
          <a:solidFill>
            <a:srgbClr val="125C8D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0" y="2160588"/>
            <a:ext cx="165100" cy="833437"/>
          </a:xfrm>
          <a:prstGeom prst="roundRect">
            <a:avLst>
              <a:gd name="adj" fmla="val 958"/>
            </a:avLst>
          </a:prstGeom>
          <a:solidFill>
            <a:srgbClr val="125C8D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0" y="1060450"/>
            <a:ext cx="165100" cy="833438"/>
          </a:xfrm>
          <a:prstGeom prst="roundRect">
            <a:avLst>
              <a:gd name="adj" fmla="val 958"/>
            </a:avLst>
          </a:prstGeom>
          <a:solidFill>
            <a:srgbClr val="125C8D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 b="1">
          <a:solidFill>
            <a:srgbClr val="333333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 b="1">
          <a:solidFill>
            <a:srgbClr val="333333"/>
          </a:solidFill>
          <a:latin typeface="Arial" charset="0"/>
          <a:cs typeface="Arial Unicode MS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 b="1">
          <a:solidFill>
            <a:srgbClr val="333333"/>
          </a:solidFill>
          <a:latin typeface="Arial" charset="0"/>
          <a:cs typeface="Arial Unicode MS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 b="1">
          <a:solidFill>
            <a:srgbClr val="333333"/>
          </a:solidFill>
          <a:latin typeface="Arial" charset="0"/>
          <a:cs typeface="Arial Unicode MS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 b="1">
          <a:solidFill>
            <a:srgbClr val="333333"/>
          </a:solidFill>
          <a:latin typeface="Arial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 b="1">
          <a:solidFill>
            <a:srgbClr val="333333"/>
          </a:solidFill>
          <a:latin typeface="Arial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 b="1">
          <a:solidFill>
            <a:srgbClr val="333333"/>
          </a:solidFill>
          <a:latin typeface="Arial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 b="1">
          <a:solidFill>
            <a:srgbClr val="333333"/>
          </a:solidFill>
          <a:latin typeface="Arial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 b="1">
          <a:solidFill>
            <a:srgbClr val="333333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9.xml" 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gif" /><Relationship Id="rId3" Type="http://schemas.openxmlformats.org/officeDocument/2006/relationships/image" Target="../media/image15.png" /><Relationship Id="rId7" Type="http://schemas.openxmlformats.org/officeDocument/2006/relationships/image" Target="../media/image19.gif" /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36.xml" /><Relationship Id="rId6" Type="http://schemas.openxmlformats.org/officeDocument/2006/relationships/image" Target="../media/image18.gif" /><Relationship Id="rId5" Type="http://schemas.openxmlformats.org/officeDocument/2006/relationships/image" Target="../media/image17.gif" /><Relationship Id="rId4" Type="http://schemas.openxmlformats.org/officeDocument/2006/relationships/image" Target="../media/image16.gif" /><Relationship Id="rId9" Type="http://schemas.openxmlformats.org/officeDocument/2006/relationships/image" Target="../media/image21.gif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 /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29.xml" /><Relationship Id="rId6" Type="http://schemas.openxmlformats.org/officeDocument/2006/relationships/image" Target="../media/image24.gif" /><Relationship Id="rId5" Type="http://schemas.openxmlformats.org/officeDocument/2006/relationships/image" Target="../media/image23.wmf" /><Relationship Id="rId4" Type="http://schemas.openxmlformats.org/officeDocument/2006/relationships/image" Target="../media/image22.wmf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34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9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4.xml" /><Relationship Id="rId6" Type="http://schemas.openxmlformats.org/officeDocument/2006/relationships/image" Target="../media/image7.gif" /><Relationship Id="rId5" Type="http://schemas.openxmlformats.org/officeDocument/2006/relationships/image" Target="../media/image6.gif" /><Relationship Id="rId4" Type="http://schemas.openxmlformats.org/officeDocument/2006/relationships/image" Target="../media/image5.gif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35.xml" /><Relationship Id="rId4" Type="http://schemas.openxmlformats.org/officeDocument/2006/relationships/image" Target="../media/image9.gif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26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 /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29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29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 /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26.xml" /><Relationship Id="rId5" Type="http://schemas.openxmlformats.org/officeDocument/2006/relationships/image" Target="../media/image14.gif" /><Relationship Id="rId4" Type="http://schemas.openxmlformats.org/officeDocument/2006/relationships/image" Target="../media/image13.gif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565650" y="5791200"/>
            <a:ext cx="3063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822325" y="5040313"/>
            <a:ext cx="7816850" cy="1239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ky-KG" sz="2600">
                <a:solidFill>
                  <a:srgbClr val="000000"/>
                </a:solidFill>
              </a:rPr>
              <a:t>Учитель: Бекбоева Бермет Данияровна</a:t>
            </a:r>
          </a:p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600">
              <a:solidFill>
                <a:srgbClr val="000000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0"/>
            <a:ext cx="2895600" cy="2782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316166" y="2782888"/>
            <a:ext cx="5219700" cy="1365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8000" b="1" i="1">
                <a:solidFill>
                  <a:srgbClr val="B80047"/>
                </a:solidFill>
              </a:rPr>
              <a:t>3  класс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234680"/>
            <a:ext cx="9049993" cy="6422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6000" b="1" i="1">
                <a:solidFill>
                  <a:srgbClr val="0000FF"/>
                </a:solidFill>
              </a:rPr>
              <a:t>Русский                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6000" b="1" i="1">
                <a:solidFill>
                  <a:srgbClr val="0000FF"/>
                </a:solidFill>
              </a:rPr>
              <a:t>           </a:t>
            </a:r>
            <a:r>
              <a:rPr lang="ky-KG" sz="6000" b="1" i="1">
                <a:solidFill>
                  <a:srgbClr val="0000FF"/>
                </a:solidFill>
              </a:rPr>
              <a:t>язык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ky-KG" sz="6000" b="1" i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19588" y="896938"/>
            <a:ext cx="2514600" cy="2343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4775" y="1279525"/>
            <a:ext cx="1135063" cy="1420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160588" y="179388"/>
            <a:ext cx="5219700" cy="900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>
                <a:solidFill>
                  <a:srgbClr val="000000"/>
                </a:solidFill>
              </a:rPr>
              <a:t>Определите  число...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0725" y="4500563"/>
            <a:ext cx="1619250" cy="1439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grpSp>
        <p:nvGrpSpPr>
          <p:cNvPr id="14341" name="Group 5"/>
          <p:cNvGrpSpPr>
            <a:grpSpLocks/>
          </p:cNvGrpSpPr>
          <p:nvPr/>
        </p:nvGrpSpPr>
        <p:grpSpPr bwMode="auto">
          <a:xfrm>
            <a:off x="3060700" y="5040313"/>
            <a:ext cx="1608138" cy="1284287"/>
            <a:chOff x="1928" y="3175"/>
            <a:chExt cx="1013" cy="809"/>
          </a:xfrm>
        </p:grpSpPr>
        <p:pic>
          <p:nvPicPr>
            <p:cNvPr id="14342" name="Picture 6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297" y="3175"/>
              <a:ext cx="644" cy="4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14343" name="Picture 7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458" y="3622"/>
              <a:ext cx="475" cy="3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14344" name="Picture 8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928" y="3510"/>
              <a:ext cx="579" cy="44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</p:grp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539750" y="3060700"/>
            <a:ext cx="8216900" cy="57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>
                <a:solidFill>
                  <a:srgbClr val="FF8080"/>
                </a:solidFill>
              </a:rPr>
              <a:t>Наш  Шарик  поймал  воздушные  шарики.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539750" y="1619250"/>
            <a:ext cx="2160588" cy="666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00"/>
                </a:solidFill>
              </a:rPr>
              <a:t>1 задание: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720725" y="3779838"/>
            <a:ext cx="2879725" cy="534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00"/>
                </a:solidFill>
              </a:rPr>
              <a:t>2 задание:</a:t>
            </a:r>
          </a:p>
        </p:txBody>
      </p:sp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79725" y="3959225"/>
            <a:ext cx="1800225" cy="900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4349" name="Picture 1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400675" y="3736975"/>
            <a:ext cx="1619250" cy="1303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4350" name="Picture 1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840538" y="5040313"/>
            <a:ext cx="1800225" cy="1360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WordArt 1"/>
          <p:cNvSpPr>
            <a:spLocks noChangeArrowheads="1" noChangeShapeType="1" noTextEdit="1"/>
          </p:cNvSpPr>
          <p:nvPr/>
        </p:nvSpPr>
        <p:spPr bwMode="auto">
          <a:xfrm>
            <a:off x="533400" y="1676400"/>
            <a:ext cx="8177213" cy="37449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360">
                  <a:solidFill>
                    <a:srgbClr val="CC99FF"/>
                  </a:solidFill>
                  <a:miter lim="800000"/>
                  <a:headEnd/>
                  <a:tailEnd/>
                </a:ln>
                <a:gradFill rotWithShape="0">
                  <a:gsLst>
                    <a:gs pos="0">
                      <a:srgbClr val="CC00CC"/>
                    </a:gs>
                    <a:gs pos="100000">
                      <a:srgbClr val="6600CC"/>
                    </a:gs>
                  </a:gsLst>
                  <a:lin ang="5400000" scaled="1"/>
                </a:gradFill>
                <a:effectLst>
                  <a:outerShdw dist="53966" dir="2700000" algn="ctr" rotWithShape="0">
                    <a:srgbClr val="9999FF">
                      <a:alpha val="80011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Спасибо за работу!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35713" y="4500563"/>
            <a:ext cx="1944687" cy="1712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9500" y="539750"/>
            <a:ext cx="1871663" cy="1944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9500" y="4500563"/>
            <a:ext cx="1260475" cy="1619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82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66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66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" dur="3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16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 additive="repl">
                                        <p:cTn id="13" dur="2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 additive="repl">
                                        <p:cTn id="14" dur="166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 additive="repl">
                                        <p:cTn id="15" dur="2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 additive="repl">
                                        <p:cTn id="16" dur="166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 additive="repl">
                                        <p:cTn id="17" dur="2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 additive="repl">
                                        <p:cTn id="18" dur="166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 additive="repl">
                                        <p:cTn id="19" dur="2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 additive="repl">
                                        <p:cTn id="20" dur="166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470025"/>
          </a:xfrm>
          <a:ln/>
        </p:spPr>
        <p:txBody>
          <a:bodyPr lIns="90000" tIns="46800" rIns="90000" bIns="46800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5400" i="1" u="sng">
                <a:solidFill>
                  <a:srgbClr val="2300D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ТЕМА  УРОКА: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0" y="1979613"/>
            <a:ext cx="8820150" cy="3322637"/>
          </a:xfrm>
          <a:prstGeom prst="rect">
            <a:avLst/>
          </a:prstGeom>
          <a:noFill/>
          <a:ln/>
        </p:spPr>
        <p:txBody>
          <a:bodyPr lIns="90000" tIns="46800" rIns="90000" bIns="46800"/>
          <a:lstStyle/>
          <a:p>
            <a:pPr marL="0" indent="0" algn="ctr" hangingPunct="1">
              <a:lnSpc>
                <a:spcPct val="100000"/>
              </a:lnSpc>
              <a:spcBef>
                <a:spcPts val="12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ru-RU" sz="60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«Число имен </a:t>
            </a:r>
          </a:p>
          <a:p>
            <a:pPr marL="0" indent="0" algn="ctr" hangingPunct="1">
              <a:lnSpc>
                <a:spcPct val="100000"/>
              </a:lnSpc>
              <a:spcBef>
                <a:spcPts val="12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ru-RU" sz="60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 </a:t>
            </a:r>
            <a:r>
              <a:rPr lang="ru-RU" sz="54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СУЩЕСТВИТЕЛЬНЫХ»</a:t>
            </a:r>
          </a:p>
        </p:txBody>
      </p: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768" decel="1000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  <p:animScale>
                                      <p:cBhvr additive="repl">
                                        <p:cTn id="8" dur="768" decel="100000" fill="hold"/>
                                        <p:tgtEl>
                                          <p:spTgt spid="614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 additive="repl">
                                        <p:cTn id="9" dur="123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 additive="repl">
                                        <p:cTn id="10" dur="768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 additive="repl">
                                        <p:cTn id="11" dur="123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 additive="repl">
                                        <p:cTn id="12" dur="768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 additive="repl">
                                        <p:cTn id="13" dur="123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0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720725" y="179388"/>
            <a:ext cx="7199313" cy="1008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2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 i="1" u="sng">
                <a:solidFill>
                  <a:srgbClr val="FF3300"/>
                </a:solidFill>
                <a:latin typeface="Times New Roman" pitchFamily="16" charset="0"/>
              </a:rPr>
              <a:t>Цель:</a:t>
            </a:r>
            <a:r>
              <a:rPr lang="ru-RU" sz="3600" b="1" i="1">
                <a:solidFill>
                  <a:srgbClr val="FF3300"/>
                </a:solidFill>
                <a:latin typeface="Times New Roman" pitchFamily="16" charset="0"/>
              </a:rPr>
              <a:t> </a:t>
            </a:r>
            <a:r>
              <a:rPr lang="ru-RU" sz="2400" b="1" i="1">
                <a:solidFill>
                  <a:srgbClr val="000000"/>
                </a:solidFill>
                <a:latin typeface="Times New Roman" pitchFamily="16" charset="0"/>
              </a:rPr>
              <a:t>систематизация  знаний учащихся о числе имён существительных.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60363" y="1260475"/>
            <a:ext cx="8459787" cy="5999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27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 i="1" u="sng">
                <a:solidFill>
                  <a:srgbClr val="0000FF"/>
                </a:solidFill>
                <a:latin typeface="Comic Sans MS" pitchFamily="64" charset="0"/>
              </a:rPr>
              <a:t>Задачи:</a:t>
            </a:r>
            <a:r>
              <a:rPr lang="ru-RU" sz="2000" b="1" i="1">
                <a:solidFill>
                  <a:srgbClr val="000000"/>
                </a:solidFill>
                <a:latin typeface="Times New Roman" pitchFamily="16" charset="0"/>
              </a:rPr>
              <a:t>         </a:t>
            </a:r>
            <a:r>
              <a:rPr lang="ru-RU" sz="2600" b="1" i="1">
                <a:solidFill>
                  <a:srgbClr val="000000"/>
                </a:solidFill>
                <a:latin typeface="Times New Roman" pitchFamily="16" charset="0"/>
              </a:rPr>
              <a:t>- познакомить учащихся с существительными, которые употребляются  в форме единственного и множественного числа;</a:t>
            </a:r>
          </a:p>
          <a:p>
            <a:pPr>
              <a:spcBef>
                <a:spcPts val="27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b="1" i="1">
                <a:solidFill>
                  <a:srgbClr val="000000"/>
                </a:solidFill>
                <a:latin typeface="Times New Roman" pitchFamily="16" charset="0"/>
              </a:rPr>
              <a:t>- совершенствовать умение изменять имена существительные по числам;</a:t>
            </a:r>
          </a:p>
          <a:p>
            <a:pPr>
              <a:spcBef>
                <a:spcPts val="27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b="1" i="1">
                <a:solidFill>
                  <a:srgbClr val="000000"/>
                </a:solidFill>
                <a:latin typeface="Times New Roman" pitchFamily="16" charset="0"/>
              </a:rPr>
              <a:t>- формировать универсальные учебные действия: интерес к предмету, к  учебному материалу;</a:t>
            </a:r>
          </a:p>
          <a:p>
            <a:pPr>
              <a:spcBef>
                <a:spcPts val="27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b="1" i="1">
                <a:solidFill>
                  <a:srgbClr val="000000"/>
                </a:solidFill>
                <a:latin typeface="Times New Roman" pitchFamily="16" charset="0"/>
              </a:rPr>
              <a:t>- учить определять задачу, самостоятельно строить и действовать согласно выработанному алгоритму решения.</a:t>
            </a:r>
          </a:p>
          <a:p>
            <a:pPr>
              <a:spcBef>
                <a:spcPts val="27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600" b="1" i="1">
              <a:solidFill>
                <a:srgbClr val="000000"/>
              </a:solidFill>
              <a:latin typeface="Times New Roman" pitchFamily="16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00900" y="179388"/>
            <a:ext cx="1619250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 additive="repl">
                                        <p:cTn id="7" dur="500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body"/>
          </p:nvPr>
        </p:nvSpPr>
        <p:spPr>
          <a:xfrm>
            <a:off x="334963" y="650875"/>
            <a:ext cx="8305800" cy="4208463"/>
          </a:xfrm>
          <a:ln/>
        </p:spPr>
        <p:txBody>
          <a:bodyPr lIns="90000" tIns="46800" rIns="90000" bIns="46800" anchor="t"/>
          <a:lstStyle/>
          <a:p>
            <a:pPr marL="342900" indent="-293688" algn="l" hangingPunct="1">
              <a:lnSpc>
                <a:spcPct val="100000"/>
              </a:lnSpc>
              <a:spcBef>
                <a:spcPts val="135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800" b="0">
                <a:solidFill>
                  <a:srgbClr val="0000FF"/>
                </a:solidFill>
                <a:latin typeface="Comic Sans MS" pitchFamily="64" charset="0"/>
              </a:rPr>
              <a:t>Имя существительное </a:t>
            </a:r>
            <a:r>
              <a:rPr lang="ru-RU" sz="4800" b="0">
                <a:solidFill>
                  <a:srgbClr val="000000"/>
                </a:solidFill>
                <a:latin typeface="Comic Sans MS" pitchFamily="64" charset="0"/>
              </a:rPr>
              <a:t>– это часть речи, которая обозначает </a:t>
            </a:r>
            <a:r>
              <a:rPr lang="ru-RU" sz="4800" b="0">
                <a:solidFill>
                  <a:srgbClr val="FF0000"/>
                </a:solidFill>
                <a:latin typeface="Comic Sans MS" pitchFamily="64" charset="0"/>
              </a:rPr>
              <a:t>предмет</a:t>
            </a:r>
            <a:r>
              <a:rPr lang="ru-RU" sz="4800" b="0">
                <a:solidFill>
                  <a:srgbClr val="000000"/>
                </a:solidFill>
                <a:latin typeface="Comic Sans MS" pitchFamily="64" charset="0"/>
              </a:rPr>
              <a:t> и отвечает на вопросы  </a:t>
            </a:r>
            <a:r>
              <a:rPr lang="ru-RU" sz="5400" b="0">
                <a:solidFill>
                  <a:srgbClr val="000000"/>
                </a:solidFill>
                <a:latin typeface="Comic Sans MS" pitchFamily="64" charset="0"/>
              </a:rPr>
              <a:t>     </a:t>
            </a:r>
            <a:r>
              <a:rPr lang="ru-RU" sz="5400" b="0">
                <a:solidFill>
                  <a:srgbClr val="FF0000"/>
                </a:solidFill>
                <a:latin typeface="Comic Sans MS" pitchFamily="64" charset="0"/>
              </a:rPr>
              <a:t>кто? </a:t>
            </a:r>
            <a:r>
              <a:rPr lang="ru-RU" sz="5400" b="0">
                <a:solidFill>
                  <a:srgbClr val="000000"/>
                </a:solidFill>
                <a:latin typeface="Comic Sans MS" pitchFamily="64" charset="0"/>
              </a:rPr>
              <a:t>                   </a:t>
            </a:r>
            <a:r>
              <a:rPr lang="ru-RU" sz="5400" b="0">
                <a:solidFill>
                  <a:srgbClr val="FF0000"/>
                </a:solidFill>
                <a:latin typeface="Comic Sans MS" pitchFamily="64" charset="0"/>
              </a:rPr>
              <a:t>что?</a:t>
            </a:r>
          </a:p>
        </p:txBody>
      </p:sp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900113" y="4500563"/>
            <a:ext cx="1963737" cy="1784350"/>
            <a:chOff x="567" y="2835"/>
            <a:chExt cx="1237" cy="1124"/>
          </a:xfrm>
        </p:grpSpPr>
        <p:pic>
          <p:nvPicPr>
            <p:cNvPr id="8195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39" y="3081"/>
              <a:ext cx="665" cy="6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8196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67" y="3344"/>
              <a:ext cx="665" cy="6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8197" name="Picture 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51" y="2835"/>
              <a:ext cx="640" cy="5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</p:grp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40425" y="4889500"/>
            <a:ext cx="1619250" cy="1589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7" dur="500"/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60363" y="179388"/>
            <a:ext cx="8229600" cy="1439862"/>
          </a:xfrm>
          <a:ln/>
        </p:spPr>
        <p:txBody>
          <a:bodyPr lIns="90000" tIns="46800" rIns="90000" bIns="46800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>
                <a:solidFill>
                  <a:srgbClr val="008000"/>
                </a:solidFill>
              </a:rPr>
              <a:t>Единственное и множественное число имен </a:t>
            </a:r>
            <a:r>
              <a:rPr lang="ru-RU" sz="3200">
                <a:solidFill>
                  <a:srgbClr val="FF0000"/>
                </a:solidFill>
              </a:rPr>
              <a:t>СУЩЕСТВИТЕЛЬНЫХ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720725" y="1743075"/>
            <a:ext cx="4860925" cy="5457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Имена существительные, обозначающие </a:t>
            </a:r>
            <a:r>
              <a:rPr lang="ru-RU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один</a:t>
            </a: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предмет, находятся в </a:t>
            </a:r>
            <a:r>
              <a:rPr lang="ru-RU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единственном числе.</a:t>
            </a: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Имена существительные, обозначающие </a:t>
            </a:r>
            <a:r>
              <a:rPr lang="ru-RU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несколько</a:t>
            </a: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 предметов, находятся во множественном </a:t>
            </a:r>
            <a:r>
              <a:rPr lang="ru-RU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числе.</a:t>
            </a: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  </a:t>
            </a:r>
          </a:p>
          <a:p>
            <a:pPr marL="1828800" lvl="4" indent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1828800" lvl="4" indent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1828800" lvl="4" indent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580063" y="3240088"/>
            <a:ext cx="3563937" cy="3144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22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>
                <a:solidFill>
                  <a:srgbClr val="5E11A6"/>
                </a:solidFill>
              </a:rPr>
              <a:t>        Рыбк</a:t>
            </a:r>
            <a:r>
              <a:rPr lang="ru-RU" sz="3600" b="1">
                <a:solidFill>
                  <a:srgbClr val="FF0000"/>
                </a:solidFill>
              </a:rPr>
              <a:t>а </a:t>
            </a:r>
            <a:r>
              <a:rPr lang="ru-RU" sz="3600" b="1">
                <a:solidFill>
                  <a:srgbClr val="000000"/>
                </a:solidFill>
              </a:rPr>
              <a:t> </a:t>
            </a:r>
          </a:p>
          <a:p>
            <a:pPr>
              <a:spcBef>
                <a:spcPts val="22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>
                <a:solidFill>
                  <a:srgbClr val="FF0000"/>
                </a:solidFill>
              </a:rPr>
              <a:t>            </a:t>
            </a:r>
          </a:p>
          <a:p>
            <a:pPr>
              <a:spcBef>
                <a:spcPts val="22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600" b="1">
              <a:solidFill>
                <a:srgbClr val="FF0000"/>
              </a:solidFill>
            </a:endParaRPr>
          </a:p>
          <a:p>
            <a:pPr>
              <a:spcBef>
                <a:spcPts val="22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>
                <a:solidFill>
                  <a:srgbClr val="FF0000"/>
                </a:solidFill>
              </a:rPr>
              <a:t>         </a:t>
            </a:r>
            <a:r>
              <a:rPr lang="ru-RU" sz="3600" b="1">
                <a:solidFill>
                  <a:srgbClr val="666666"/>
                </a:solidFill>
              </a:rPr>
              <a:t>Рыбк</a:t>
            </a:r>
            <a:r>
              <a:rPr lang="ru-RU" sz="3600" b="1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4500563" y="3240088"/>
            <a:ext cx="1979612" cy="360362"/>
          </a:xfrm>
          <a:prstGeom prst="line">
            <a:avLst/>
          </a:prstGeom>
          <a:noFill/>
          <a:ln w="4680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4859338" y="5580063"/>
            <a:ext cx="1800225" cy="360362"/>
          </a:xfrm>
          <a:prstGeom prst="line">
            <a:avLst/>
          </a:prstGeom>
          <a:noFill/>
          <a:ln w="4680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80175" y="1800225"/>
            <a:ext cx="1979613" cy="1439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40538" y="4679950"/>
            <a:ext cx="1619250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7740650" y="3779838"/>
            <a:ext cx="539750" cy="15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7920038" y="6300788"/>
            <a:ext cx="539750" cy="15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1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6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2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6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31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 lIns="90000" tIns="46800" rIns="90000" bIns="46800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ИМЕНА  СУЩЕСТВИТЕЛЬНЫЕ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9500" y="1079500"/>
            <a:ext cx="3779838" cy="5121275"/>
          </a:xfrm>
          <a:ln/>
        </p:spPr>
        <p:txBody>
          <a:bodyPr lIns="90000" tIns="46800" rIns="90000" bIns="46800"/>
          <a:lstStyle/>
          <a:p>
            <a:pPr indent="-293688" hangingPunct="1">
              <a:lnSpc>
                <a:spcPct val="100000"/>
              </a:lnSpc>
              <a:spcBef>
                <a:spcPts val="10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/>
          </a:p>
          <a:p>
            <a:pPr indent="-293688" hangingPunct="1">
              <a:lnSpc>
                <a:spcPct val="100000"/>
              </a:lnSpc>
              <a:spcBef>
                <a:spcPts val="1000"/>
              </a:spcBef>
              <a:buFont typeface="Arial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/>
              <a:t>город</a:t>
            </a:r>
          </a:p>
          <a:p>
            <a:pPr indent="-293688" hangingPunct="1">
              <a:lnSpc>
                <a:spcPct val="100000"/>
              </a:lnSpc>
              <a:spcBef>
                <a:spcPts val="1000"/>
              </a:spcBef>
              <a:buFont typeface="Arial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/>
              <a:t>стран а</a:t>
            </a:r>
          </a:p>
          <a:p>
            <a:pPr indent="-293688" hangingPunct="1">
              <a:lnSpc>
                <a:spcPct val="100000"/>
              </a:lnSpc>
              <a:spcBef>
                <a:spcPts val="1000"/>
              </a:spcBef>
              <a:buFont typeface="Arial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/>
              <a:t>планет а</a:t>
            </a:r>
          </a:p>
          <a:p>
            <a:pPr indent="-293688" hangingPunct="1">
              <a:lnSpc>
                <a:spcPct val="100000"/>
              </a:lnSpc>
              <a:spcBef>
                <a:spcPts val="1000"/>
              </a:spcBef>
              <a:buFont typeface="Arial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/>
              <a:t>мальчик</a:t>
            </a:r>
          </a:p>
          <a:p>
            <a:pPr indent="-293688" hangingPunct="1">
              <a:lnSpc>
                <a:spcPct val="100000"/>
              </a:lnSpc>
              <a:spcBef>
                <a:spcPts val="10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/>
          </a:p>
          <a:p>
            <a:pPr indent="-293688" hangingPunct="1">
              <a:lnSpc>
                <a:spcPct val="100000"/>
              </a:lnSpc>
              <a:spcBef>
                <a:spcPts val="10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4876800" y="1593850"/>
            <a:ext cx="4267200" cy="4525963"/>
          </a:xfrm>
          <a:ln/>
        </p:spPr>
        <p:txBody>
          <a:bodyPr lIns="90000" tIns="46800" rIns="90000" bIns="46800"/>
          <a:lstStyle/>
          <a:p>
            <a:pPr marL="293688" indent="-293688" hangingPunct="1">
              <a:spcBef>
                <a:spcPts val="1000"/>
              </a:spcBef>
              <a:buFont typeface="Arial" charset="0"/>
              <a:buNone/>
              <a:tabLst>
                <a:tab pos="293688" algn="l"/>
                <a:tab pos="398463" algn="l"/>
                <a:tab pos="847725" algn="l"/>
                <a:tab pos="1296988" algn="l"/>
                <a:tab pos="1746250" algn="l"/>
                <a:tab pos="2195513" algn="l"/>
                <a:tab pos="2644775" algn="l"/>
                <a:tab pos="3094038" algn="l"/>
                <a:tab pos="3543300" algn="l"/>
                <a:tab pos="3992563" algn="l"/>
                <a:tab pos="4441825" algn="l"/>
                <a:tab pos="4891088" algn="l"/>
                <a:tab pos="5340350" algn="l"/>
                <a:tab pos="5789613" algn="l"/>
                <a:tab pos="6238875" algn="l"/>
                <a:tab pos="6688138" algn="l"/>
                <a:tab pos="7137400" algn="l"/>
                <a:tab pos="7586663" algn="l"/>
                <a:tab pos="8035925" algn="l"/>
                <a:tab pos="8485188" algn="l"/>
                <a:tab pos="8934450" algn="l"/>
              </a:tabLst>
            </a:pPr>
            <a:r>
              <a:rPr lang="ru-RU" sz="4000">
                <a:solidFill>
                  <a:srgbClr val="FF6633"/>
                </a:solidFill>
              </a:rPr>
              <a:t>город а</a:t>
            </a:r>
          </a:p>
          <a:p>
            <a:pPr marL="293688" indent="-293688" hangingPunct="1">
              <a:spcBef>
                <a:spcPts val="1000"/>
              </a:spcBef>
              <a:buFont typeface="Arial" charset="0"/>
              <a:buNone/>
              <a:tabLst>
                <a:tab pos="293688" algn="l"/>
                <a:tab pos="398463" algn="l"/>
                <a:tab pos="847725" algn="l"/>
                <a:tab pos="1296988" algn="l"/>
                <a:tab pos="1746250" algn="l"/>
                <a:tab pos="2195513" algn="l"/>
                <a:tab pos="2644775" algn="l"/>
                <a:tab pos="3094038" algn="l"/>
                <a:tab pos="3543300" algn="l"/>
                <a:tab pos="3992563" algn="l"/>
                <a:tab pos="4441825" algn="l"/>
                <a:tab pos="4891088" algn="l"/>
                <a:tab pos="5340350" algn="l"/>
                <a:tab pos="5789613" algn="l"/>
                <a:tab pos="6238875" algn="l"/>
                <a:tab pos="6688138" algn="l"/>
                <a:tab pos="7137400" algn="l"/>
                <a:tab pos="7586663" algn="l"/>
                <a:tab pos="8035925" algn="l"/>
                <a:tab pos="8485188" algn="l"/>
                <a:tab pos="8934450" algn="l"/>
              </a:tabLst>
            </a:pPr>
            <a:r>
              <a:rPr lang="ru-RU" sz="4000">
                <a:solidFill>
                  <a:srgbClr val="FF6633"/>
                </a:solidFill>
              </a:rPr>
              <a:t>страны</a:t>
            </a:r>
          </a:p>
          <a:p>
            <a:pPr marL="293688" indent="-293688" hangingPunct="1">
              <a:spcBef>
                <a:spcPts val="1000"/>
              </a:spcBef>
              <a:buFont typeface="Arial" charset="0"/>
              <a:buNone/>
              <a:tabLst>
                <a:tab pos="293688" algn="l"/>
                <a:tab pos="398463" algn="l"/>
                <a:tab pos="847725" algn="l"/>
                <a:tab pos="1296988" algn="l"/>
                <a:tab pos="1746250" algn="l"/>
                <a:tab pos="2195513" algn="l"/>
                <a:tab pos="2644775" algn="l"/>
                <a:tab pos="3094038" algn="l"/>
                <a:tab pos="3543300" algn="l"/>
                <a:tab pos="3992563" algn="l"/>
                <a:tab pos="4441825" algn="l"/>
                <a:tab pos="4891088" algn="l"/>
                <a:tab pos="5340350" algn="l"/>
                <a:tab pos="5789613" algn="l"/>
                <a:tab pos="6238875" algn="l"/>
                <a:tab pos="6688138" algn="l"/>
                <a:tab pos="7137400" algn="l"/>
                <a:tab pos="7586663" algn="l"/>
                <a:tab pos="8035925" algn="l"/>
                <a:tab pos="8485188" algn="l"/>
                <a:tab pos="8934450" algn="l"/>
              </a:tabLst>
            </a:pPr>
            <a:r>
              <a:rPr lang="ru-RU" sz="4000">
                <a:solidFill>
                  <a:srgbClr val="FF6633"/>
                </a:solidFill>
              </a:rPr>
              <a:t>планеты</a:t>
            </a:r>
          </a:p>
          <a:p>
            <a:pPr marL="293688" indent="-293688" hangingPunct="1">
              <a:spcBef>
                <a:spcPts val="1000"/>
              </a:spcBef>
              <a:buFont typeface="Arial" charset="0"/>
              <a:buNone/>
              <a:tabLst>
                <a:tab pos="293688" algn="l"/>
                <a:tab pos="398463" algn="l"/>
                <a:tab pos="847725" algn="l"/>
                <a:tab pos="1296988" algn="l"/>
                <a:tab pos="1746250" algn="l"/>
                <a:tab pos="2195513" algn="l"/>
                <a:tab pos="2644775" algn="l"/>
                <a:tab pos="3094038" algn="l"/>
                <a:tab pos="3543300" algn="l"/>
                <a:tab pos="3992563" algn="l"/>
                <a:tab pos="4441825" algn="l"/>
                <a:tab pos="4891088" algn="l"/>
                <a:tab pos="5340350" algn="l"/>
                <a:tab pos="5789613" algn="l"/>
                <a:tab pos="6238875" algn="l"/>
                <a:tab pos="6688138" algn="l"/>
                <a:tab pos="7137400" algn="l"/>
                <a:tab pos="7586663" algn="l"/>
                <a:tab pos="8035925" algn="l"/>
                <a:tab pos="8485188" algn="l"/>
                <a:tab pos="8934450" algn="l"/>
              </a:tabLst>
            </a:pPr>
            <a:r>
              <a:rPr lang="ru-RU" sz="4000">
                <a:solidFill>
                  <a:srgbClr val="FF6633"/>
                </a:solidFill>
              </a:rPr>
              <a:t>мальчики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66763" y="4859338"/>
            <a:ext cx="3552825" cy="1190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Единственное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число  </a:t>
            </a:r>
            <a:r>
              <a:rPr lang="ru-RU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(ед.ч.)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613275" y="5029200"/>
            <a:ext cx="3897313" cy="1190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Множественное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число </a:t>
            </a:r>
            <a:r>
              <a:rPr lang="ru-RU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(мн.ч.)</a:t>
            </a: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6300788" y="4500563"/>
            <a:ext cx="1587" cy="539750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2339975" y="4500563"/>
            <a:ext cx="1588" cy="539750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2213" y="1200150"/>
            <a:ext cx="1127125" cy="1500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6657975" y="1800225"/>
            <a:ext cx="1588" cy="36036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6659563" y="2160588"/>
            <a:ext cx="539750" cy="15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6659563" y="1800225"/>
            <a:ext cx="539750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7199313" y="1800225"/>
            <a:ext cx="1587" cy="36036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6659563" y="2519363"/>
            <a:ext cx="360362" cy="15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7019925" y="2519363"/>
            <a:ext cx="1588" cy="53975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6659563" y="3060700"/>
            <a:ext cx="360362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6840538" y="3240088"/>
            <a:ext cx="1587" cy="53975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6840538" y="3240088"/>
            <a:ext cx="539750" cy="15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7380288" y="3240088"/>
            <a:ext cx="1587" cy="53975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6840538" y="3779838"/>
            <a:ext cx="539750" cy="15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7199313" y="3959225"/>
            <a:ext cx="1587" cy="53975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7199313" y="3959225"/>
            <a:ext cx="360362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7199313" y="4500563"/>
            <a:ext cx="360362" cy="15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7559675" y="3959225"/>
            <a:ext cx="1588" cy="53975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>
            <a:off x="6659563" y="2519363"/>
            <a:ext cx="1587" cy="53975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>
            <a:off x="2879725" y="1800225"/>
            <a:ext cx="1588" cy="36036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2879725" y="1800225"/>
            <a:ext cx="360363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>
            <a:off x="3240088" y="1800225"/>
            <a:ext cx="1587" cy="36036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>
            <a:off x="2879725" y="2160588"/>
            <a:ext cx="360363" cy="15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>
            <a:off x="2879725" y="2519363"/>
            <a:ext cx="1588" cy="360362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>
            <a:off x="2879725" y="2519363"/>
            <a:ext cx="360363" cy="15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>
            <a:off x="3240088" y="2519363"/>
            <a:ext cx="1587" cy="360362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>
            <a:off x="2879725" y="2879725"/>
            <a:ext cx="360363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3" name="Line 33"/>
          <p:cNvSpPr>
            <a:spLocks noChangeShapeType="1"/>
          </p:cNvSpPr>
          <p:nvPr/>
        </p:nvSpPr>
        <p:spPr bwMode="auto">
          <a:xfrm>
            <a:off x="3240088" y="3240088"/>
            <a:ext cx="1587" cy="360362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>
            <a:off x="3240088" y="3240088"/>
            <a:ext cx="360362" cy="15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5" name="Line 35"/>
          <p:cNvSpPr>
            <a:spLocks noChangeShapeType="1"/>
          </p:cNvSpPr>
          <p:nvPr/>
        </p:nvSpPr>
        <p:spPr bwMode="auto">
          <a:xfrm>
            <a:off x="3600450" y="3240088"/>
            <a:ext cx="1588" cy="360362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6" name="Line 36"/>
          <p:cNvSpPr>
            <a:spLocks noChangeShapeType="1"/>
          </p:cNvSpPr>
          <p:nvPr/>
        </p:nvSpPr>
        <p:spPr bwMode="auto">
          <a:xfrm>
            <a:off x="3240088" y="3600450"/>
            <a:ext cx="360362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7" name="Line 37"/>
          <p:cNvSpPr>
            <a:spLocks noChangeShapeType="1"/>
          </p:cNvSpPr>
          <p:nvPr/>
        </p:nvSpPr>
        <p:spPr bwMode="auto">
          <a:xfrm>
            <a:off x="3600450" y="3959225"/>
            <a:ext cx="360363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8" name="Line 38"/>
          <p:cNvSpPr>
            <a:spLocks noChangeShapeType="1"/>
          </p:cNvSpPr>
          <p:nvPr/>
        </p:nvSpPr>
        <p:spPr bwMode="auto">
          <a:xfrm>
            <a:off x="3959225" y="3959225"/>
            <a:ext cx="1588" cy="36036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9" name="Line 39"/>
          <p:cNvSpPr>
            <a:spLocks noChangeShapeType="1"/>
          </p:cNvSpPr>
          <p:nvPr/>
        </p:nvSpPr>
        <p:spPr bwMode="auto">
          <a:xfrm>
            <a:off x="3600450" y="4319588"/>
            <a:ext cx="360363" cy="15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80" name="Line 40"/>
          <p:cNvSpPr>
            <a:spLocks noChangeShapeType="1"/>
          </p:cNvSpPr>
          <p:nvPr/>
        </p:nvSpPr>
        <p:spPr bwMode="auto">
          <a:xfrm>
            <a:off x="3600450" y="3959225"/>
            <a:ext cx="1588" cy="36036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898" decel="1000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1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5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898" decel="100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1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3" dur="10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4" dur="10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898" decel="1000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1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1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2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898" decel="100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" dur="1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9" dur="10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0" dur="10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" dur="898" decel="1000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1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7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8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" dur="898" decel="100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1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55" dur="20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0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1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" dur="900" decel="100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3" dur="1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8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9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0" dur="900" decel="100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1" dur="1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31788" y="1544638"/>
            <a:ext cx="8515350" cy="763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Найдите в тексте имена существительные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                                                 единственного числа.</a:t>
            </a: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070100" y="2138363"/>
            <a:ext cx="3595688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>
                <a:solidFill>
                  <a:srgbClr val="008000"/>
                </a:solidFill>
              </a:rPr>
              <a:t>Скучать некогда</a:t>
            </a:r>
            <a:r>
              <a:rPr lang="ru-RU" sz="3200">
                <a:solidFill>
                  <a:srgbClr val="008000"/>
                </a:solidFill>
              </a:rPr>
              <a:t> 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720725" y="5883275"/>
            <a:ext cx="3600450" cy="1008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 b="1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734175" y="2665413"/>
            <a:ext cx="401638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6261100" y="5778500"/>
            <a:ext cx="4349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60363" y="179388"/>
            <a:ext cx="8001000" cy="947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000000"/>
                </a:solidFill>
              </a:rPr>
              <a:t>            </a:t>
            </a:r>
            <a:r>
              <a:rPr lang="ru-RU" sz="24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ИМЕНА СУЩЕСТВИТЕЛЬНЫЕ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</a:t>
            </a:r>
            <a:r>
              <a:rPr 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единственного числа.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739775" y="2700338"/>
            <a:ext cx="5200650" cy="404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00"/>
                </a:solidFill>
              </a:rPr>
              <a:t>Села пчелка на цв...ток,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00"/>
                </a:solidFill>
              </a:rPr>
              <a:t>Опустила х...боток.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00"/>
                </a:solidFill>
              </a:rPr>
              <a:t>Подл...тает к ней комар: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00"/>
                </a:solidFill>
              </a:rPr>
              <a:t>- Что ты ищешь там?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00"/>
                </a:solidFill>
              </a:rPr>
              <a:t>- Нектар!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00"/>
                </a:solidFill>
              </a:rPr>
              <a:t>- А тебене надоело,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00"/>
                </a:solidFill>
              </a:rPr>
              <a:t>Не наскучило искать?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00"/>
                </a:solidFill>
              </a:rPr>
              <a:t>- Нет!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00"/>
                </a:solidFill>
              </a:rPr>
              <a:t>Тому, кто занят делом,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00"/>
                </a:solidFill>
              </a:rPr>
              <a:t>Просто некогда скуч...ть!</a:t>
            </a:r>
          </a:p>
        </p:txBody>
      </p:sp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5" y="3240088"/>
            <a:ext cx="2254250" cy="2700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80988" y="236538"/>
            <a:ext cx="8329612" cy="1068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>
                <a:solidFill>
                  <a:srgbClr val="008000"/>
                </a:solidFill>
              </a:rPr>
              <a:t>Имена существительные</a:t>
            </a:r>
            <a:r>
              <a:rPr lang="ru-RU" sz="3200" b="1">
                <a:solidFill>
                  <a:srgbClr val="660033"/>
                </a:solidFill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>
                <a:solidFill>
                  <a:srgbClr val="660033"/>
                </a:solidFill>
              </a:rPr>
              <a:t>                              </a:t>
            </a:r>
            <a:r>
              <a:rPr lang="ru-RU" sz="3200" b="1">
                <a:solidFill>
                  <a:srgbClr val="FF0000"/>
                </a:solidFill>
              </a:rPr>
              <a:t>множественного числа.</a:t>
            </a: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30238" y="3960813"/>
            <a:ext cx="2470150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860425" y="1879600"/>
            <a:ext cx="4000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95288" y="1674813"/>
            <a:ext cx="5365750" cy="1038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b="1">
                <a:solidFill>
                  <a:srgbClr val="000000"/>
                </a:solidFill>
              </a:rPr>
              <a:t>Найдите  ошибки.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>
                <a:solidFill>
                  <a:srgbClr val="FF3300"/>
                </a:solidFill>
              </a:rPr>
              <a:t> 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60363" y="2700338"/>
            <a:ext cx="7713662" cy="3076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00"/>
                </a:solidFill>
              </a:rPr>
              <a:t>1) По облачному  небу  плывёт  облака. 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00"/>
                </a:solidFill>
              </a:rPr>
              <a:t>2) Ребята  строит из снега снежную крепость.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00"/>
                </a:solidFill>
              </a:rPr>
              <a:t>3) Осенью деревья  сбрасывает осенние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00"/>
                </a:solidFill>
              </a:rPr>
              <a:t>    листочки.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00"/>
                </a:solidFill>
              </a:rPr>
              <a:t>4) Птицы прощались с родным домиком.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00"/>
                </a:solidFill>
              </a:rPr>
              <a:t>5) Скворец сели на веточку.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WordArt 1"/>
          <p:cNvSpPr>
            <a:spLocks noChangeArrowheads="1" noChangeShapeType="1" noTextEdit="1"/>
          </p:cNvSpPr>
          <p:nvPr/>
        </p:nvSpPr>
        <p:spPr bwMode="auto">
          <a:xfrm>
            <a:off x="720725" y="179388"/>
            <a:ext cx="8099425" cy="946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18">
                <a:ln w="9525">
                  <a:noFill/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Имена существительные</a:t>
            </a:r>
          </a:p>
        </p:txBody>
      </p:sp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720725" y="1916113"/>
            <a:ext cx="30607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1797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собственные</a:t>
            </a:r>
          </a:p>
        </p:txBody>
      </p:sp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>
            <a:off x="5580063" y="1989138"/>
            <a:ext cx="30607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1797">
                <a:ln w="9525">
                  <a:noFill/>
                  <a:round/>
                  <a:headEnd/>
                  <a:tailEnd/>
                </a:ln>
                <a:solidFill>
                  <a:srgbClr val="333333"/>
                </a:solidFill>
                <a:latin typeface="Arial"/>
                <a:cs typeface="Arial"/>
              </a:rPr>
              <a:t>нарицательные</a:t>
            </a:r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2339975" y="3213100"/>
            <a:ext cx="1260475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18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Роза</a:t>
            </a:r>
          </a:p>
        </p:txBody>
      </p:sp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2268538" y="3814763"/>
            <a:ext cx="431800" cy="1444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effectLst>
                  <a:outerShdw dist="17819" dir="2700000" algn="ctr" rotWithShape="0">
                    <a:srgbClr val="000000">
                      <a:alpha val="80011"/>
                    </a:srgbClr>
                  </a:outerShdw>
                </a:effectLst>
                <a:latin typeface="Arial"/>
                <a:cs typeface="Arial"/>
              </a:rPr>
              <a:t>.</a:t>
            </a:r>
          </a:p>
        </p:txBody>
      </p:sp>
      <p:sp>
        <p:nvSpPr>
          <p:cNvPr id="13318" name="WordArt 6"/>
          <p:cNvSpPr>
            <a:spLocks noChangeArrowheads="1" noChangeShapeType="1" noTextEdit="1"/>
          </p:cNvSpPr>
          <p:nvPr/>
        </p:nvSpPr>
        <p:spPr bwMode="auto">
          <a:xfrm>
            <a:off x="720725" y="5589588"/>
            <a:ext cx="5940425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spc="718">
                <a:ln w="9360">
                  <a:solidFill>
                    <a:srgbClr val="BBE0E3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Мы подарили Розе - розы.</a:t>
            </a:r>
          </a:p>
        </p:txBody>
      </p:sp>
      <p:sp>
        <p:nvSpPr>
          <p:cNvPr id="13319" name="WordArt 7"/>
          <p:cNvSpPr>
            <a:spLocks noChangeArrowheads="1" noChangeShapeType="1" noTextEdit="1"/>
          </p:cNvSpPr>
          <p:nvPr/>
        </p:nvSpPr>
        <p:spPr bwMode="auto">
          <a:xfrm rot="16200000">
            <a:off x="3886994" y="6039644"/>
            <a:ext cx="142875" cy="3794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H="1">
            <a:off x="2651125" y="1196975"/>
            <a:ext cx="601663" cy="64770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6300788" y="1125538"/>
            <a:ext cx="503237" cy="64770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3322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895600"/>
            <a:ext cx="1333500" cy="2190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3323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65938" y="3394075"/>
            <a:ext cx="1204912" cy="1508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3324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65938" y="3394075"/>
            <a:ext cx="1204912" cy="1508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3325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65938" y="3394075"/>
            <a:ext cx="1204912" cy="1508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3326" name="Picture 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27775" y="3740150"/>
            <a:ext cx="1204913" cy="1508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3327" name="Picture 1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94525" y="3978275"/>
            <a:ext cx="1554163" cy="1946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7019925" y="2700338"/>
            <a:ext cx="1439863" cy="900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>
                <a:solidFill>
                  <a:srgbClr val="000000"/>
                </a:solidFill>
              </a:rPr>
              <a:t>розы</a:t>
            </a:r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H="1">
            <a:off x="3228975" y="1260475"/>
            <a:ext cx="1462088" cy="1979613"/>
          </a:xfrm>
          <a:prstGeom prst="line">
            <a:avLst/>
          </a:prstGeom>
          <a:noFill/>
          <a:ln w="3600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4679950" y="1260475"/>
            <a:ext cx="1800225" cy="2519363"/>
          </a:xfrm>
          <a:prstGeom prst="line">
            <a:avLst/>
          </a:prstGeom>
          <a:noFill/>
          <a:ln w="3600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3060700" y="3959225"/>
            <a:ext cx="1588" cy="53975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8099425" y="5759450"/>
            <a:ext cx="1588" cy="53975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2519363" y="4552950"/>
            <a:ext cx="1439862" cy="666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b="1" i="1">
                <a:solidFill>
                  <a:srgbClr val="FF0000"/>
                </a:solidFill>
              </a:rPr>
              <a:t>ед.ч.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7702550" y="6203950"/>
            <a:ext cx="93662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>
                <a:solidFill>
                  <a:srgbClr val="FF0000"/>
                </a:solidFill>
              </a:rPr>
              <a:t>мн.ч.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7" grpId="0" animBg="1"/>
      <p:bldP spid="13318" grpId="0" animBg="1"/>
      <p:bldP spid="133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328</Words>
  <Application>Microsoft Office PowerPoint</Application>
  <PresentationFormat>Экран (4:3)</PresentationFormat>
  <Paragraphs>82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Office Theme</vt:lpstr>
      <vt:lpstr>Office Theme</vt:lpstr>
      <vt:lpstr>Office Theme</vt:lpstr>
      <vt:lpstr>Презентация PowerPoint</vt:lpstr>
      <vt:lpstr>ТЕМА  УРОКА:</vt:lpstr>
      <vt:lpstr>Презентация PowerPoint</vt:lpstr>
      <vt:lpstr>Презентация PowerPoint</vt:lpstr>
      <vt:lpstr>Единственное и множественное число имен СУЩЕСТВИТЕЛЬНЫХ</vt:lpstr>
      <vt:lpstr>ИМЕНА  СУЩЕСТВИТЕЛЬНЫЕ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Неизвестный пользователь</cp:lastModifiedBy>
  <cp:revision>19</cp:revision>
  <cp:lastPrinted>1601-01-01T00:00:00Z</cp:lastPrinted>
  <dcterms:created xsi:type="dcterms:W3CDTF">1601-01-01T00:00:00Z</dcterms:created>
  <dcterms:modified xsi:type="dcterms:W3CDTF">2021-09-07T13:39:58Z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