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4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4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7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5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5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0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6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7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8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9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5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5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9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5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6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66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E4D2-696D-421C-BF15-3E0C5C06F02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4198-DC76-4637-B081-F9D4BD145175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5"/>
          <p:cNvSpPr txBox="1"/>
          <p:nvPr/>
        </p:nvSpPr>
        <p:spPr>
          <a:xfrm>
            <a:off x="357158" y="2071678"/>
            <a:ext cx="8572560" cy="688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ru-RU" smtClean="0">
                <a:solidFill>
                  <a:srgbClr val="0070C0"/>
                </a:solidFill>
                <a:latin typeface="Arial Black" pitchFamily="34" charset="0"/>
              </a:rPr>
              <a:t>Как найти в слове приставку?</a:t>
            </a:r>
            <a:endParaRPr dirty="0" sz="40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585" name="TextBox 26"/>
          <p:cNvSpPr txBox="1"/>
          <p:nvPr/>
        </p:nvSpPr>
        <p:spPr>
          <a:xfrm>
            <a:off x="2172902" y="500042"/>
            <a:ext cx="4157981" cy="13233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Урок русского языка</a:t>
            </a:r>
          </a:p>
          <a:p>
            <a:pPr algn="ctr"/>
            <a:r>
              <a:rPr altLang="ru" dirty="0" sz="3200" lang="en-US" smtClean="0">
                <a:solidFill>
                  <a:srgbClr val="002060"/>
                </a:solidFill>
                <a:latin typeface="Arial Black" pitchFamily="34" charset="0"/>
              </a:rPr>
              <a:t>4</a:t>
            </a:r>
            <a:r>
              <a:rPr altLang="ru" dirty="0" sz="3200" lang="en-US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altLang="ru" dirty="0" sz="3200" lang="ru" smtClean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altLang="ru" dirty="0" sz="3200" lang="ru" smtClean="0">
                <a:solidFill>
                  <a:srgbClr val="002060"/>
                </a:solidFill>
                <a:latin typeface="Arial Black" pitchFamily="34" charset="0"/>
              </a:rPr>
              <a:t>л</a:t>
            </a:r>
            <a:r>
              <a:rPr altLang="ru" dirty="0" sz="3200" lang="ru" smtClean="0">
                <a:solidFill>
                  <a:srgbClr val="002060"/>
                </a:solidFill>
                <a:latin typeface="Arial Black" pitchFamily="34" charset="0"/>
              </a:rPr>
              <a:t>а</a:t>
            </a:r>
            <a:r>
              <a:rPr altLang="ru" dirty="0" sz="3200" lang="ru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altLang="ru" dirty="0" sz="3200" lang="ru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altLang="en-US" lang="zh-CN"/>
          </a:p>
          <a:p>
            <a:pPr algn="ctr"/>
            <a:endParaRPr altLang="en-US" lang="zh-CN"/>
          </a:p>
        </p:txBody>
      </p:sp>
      <p:pic>
        <p:nvPicPr>
          <p:cNvPr id="2097152" name="Рисунок 4" descr="http://krutoyar-ds.ucoz.ru/Koroleva/6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85786" y="3429000"/>
            <a:ext cx="2214578" cy="3120134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86" name="TextBox 5"/>
          <p:cNvSpPr txBox="1"/>
          <p:nvPr/>
        </p:nvSpPr>
        <p:spPr>
          <a:xfrm>
            <a:off x="3214678" y="3929066"/>
            <a:ext cx="5250180" cy="1767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Советова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Алтынай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Бакытовна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altLang="en-US" lang="zh-CN"/>
          </a:p>
          <a:p>
            <a:pPr algn="ctr"/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Учитель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русского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языка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altLang="en-US" lang="zh-CN"/>
          </a:p>
          <a:p>
            <a:pPr algn="ctr"/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СОШ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N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1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1</a:t>
            </a:r>
            <a:endParaRPr altLang="en-US" lang="zh-CN"/>
          </a:p>
          <a:p>
            <a:pPr algn="ctr"/>
            <a:r>
              <a:rPr altLang="en-US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Свердловского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altLang="ru" b="1" dirty="0" sz="2800" lang="ru" smtClean="0">
                <a:solidFill>
                  <a:srgbClr val="002060"/>
                </a:solidFill>
                <a:latin typeface="Monotype Corsiva" pitchFamily="66" charset="0"/>
              </a:rPr>
              <a:t>района</a:t>
            </a:r>
            <a:r>
              <a:rPr altLang="ru" b="1" dirty="0" sz="2800" lang="en-US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altLang="en-US" 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3"/>
          <p:cNvSpPr txBox="1"/>
          <p:nvPr/>
        </p:nvSpPr>
        <p:spPr>
          <a:xfrm>
            <a:off x="2638021" y="285728"/>
            <a:ext cx="3268981" cy="624840"/>
          </a:xfrm>
          <a:prstGeom prst="rect"/>
          <a:noFill/>
        </p:spPr>
        <p:txBody>
          <a:bodyPr rtlCol="0"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3600" i="0" kern="1200" kumimoji="0" lang="ru-RU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Проверь себя!</a:t>
            </a:r>
            <a:endParaRPr baseline="0" b="0" cap="none" dirty="0" sz="3600" i="0" kern="1200" kumimoji="0" lang="ru-RU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48613" name="TextBox 2"/>
          <p:cNvSpPr txBox="1"/>
          <p:nvPr/>
        </p:nvSpPr>
        <p:spPr>
          <a:xfrm>
            <a:off x="428596" y="1571612"/>
            <a:ext cx="8143932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 Подберёзовик, подорожник, 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подосиновик.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41" name="Group 2"/>
          <p:cNvGrpSpPr/>
          <p:nvPr/>
        </p:nvGrpSpPr>
        <p:grpSpPr bwMode="auto">
          <a:xfrm>
            <a:off x="857224" y="1571612"/>
            <a:ext cx="795335" cy="234933"/>
            <a:chOff x="295" y="300"/>
            <a:chExt cx="1179" cy="318"/>
          </a:xfrm>
        </p:grpSpPr>
        <p:sp>
          <p:nvSpPr>
            <p:cNvPr id="1048614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15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42" name="Group 2"/>
          <p:cNvGrpSpPr/>
          <p:nvPr/>
        </p:nvGrpSpPr>
        <p:grpSpPr bwMode="auto">
          <a:xfrm>
            <a:off x="4357686" y="1643050"/>
            <a:ext cx="795335" cy="234933"/>
            <a:chOff x="295" y="300"/>
            <a:chExt cx="1179" cy="318"/>
          </a:xfrm>
        </p:grpSpPr>
        <p:sp>
          <p:nvSpPr>
            <p:cNvPr id="1048616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17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43" name="Group 2"/>
          <p:cNvGrpSpPr/>
          <p:nvPr/>
        </p:nvGrpSpPr>
        <p:grpSpPr bwMode="auto">
          <a:xfrm>
            <a:off x="642910" y="2143116"/>
            <a:ext cx="795335" cy="234933"/>
            <a:chOff x="295" y="300"/>
            <a:chExt cx="1179" cy="318"/>
          </a:xfrm>
        </p:grpSpPr>
        <p:sp>
          <p:nvSpPr>
            <p:cNvPr id="1048618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19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pic>
        <p:nvPicPr>
          <p:cNvPr id="2097158" name="Рисунок 12" descr="https://ds03.infourok.ru/uploads/ex/0d15/00000d14-8da6bb6d/hello_html_104dc7db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 l="21663" t="6785" r="14480" b="6765"/>
          <a:stretch>
            <a:fillRect/>
          </a:stretch>
        </p:blipFill>
        <p:spPr bwMode="auto">
          <a:xfrm>
            <a:off x="857224" y="3500438"/>
            <a:ext cx="2571768" cy="2714644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2"/>
          <p:cNvSpPr txBox="1"/>
          <p:nvPr/>
        </p:nvSpPr>
        <p:spPr>
          <a:xfrm>
            <a:off x="571472" y="0"/>
            <a:ext cx="6799581" cy="1691641"/>
          </a:xfrm>
          <a:prstGeom prst="rect"/>
          <a:noFill/>
        </p:spPr>
        <p:txBody>
          <a:bodyPr rtlCol="0" wrap="none">
            <a:spAutoFit/>
          </a:bodyPr>
          <a:p>
            <a:endParaRPr dirty="0" sz="3600" lang="ru-RU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dirty="0" sz="3600" lang="ru-RU" smtClean="0">
                <a:solidFill>
                  <a:srgbClr val="0070C0"/>
                </a:solidFill>
                <a:latin typeface="Arial Black" pitchFamily="34" charset="0"/>
              </a:rPr>
              <a:t>Работа в парах</a:t>
            </a:r>
          </a:p>
          <a:p>
            <a:pPr algn="ctr"/>
            <a:r>
              <a:rPr dirty="0" sz="3600" lang="ru-RU" smtClean="0">
                <a:solidFill>
                  <a:srgbClr val="0070C0"/>
                </a:solidFill>
                <a:latin typeface="Arial Black" pitchFamily="34" charset="0"/>
              </a:rPr>
              <a:t>Спишите, выделите приставки</a:t>
            </a:r>
            <a:endParaRPr dirty="0" sz="36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97159" name="Рисунок 5" descr="http://allphoto.in.ua/photo/68/es2159553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071802" y="4357694"/>
            <a:ext cx="3133734" cy="215005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1" name="Прямоугольник 7"/>
          <p:cNvSpPr/>
          <p:nvPr/>
        </p:nvSpPr>
        <p:spPr>
          <a:xfrm>
            <a:off x="428596" y="2000240"/>
            <a:ext cx="8429684" cy="1323340"/>
          </a:xfrm>
          <a:prstGeom prst="rect"/>
        </p:spPr>
        <p:txBody>
          <a:bodyPr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Запел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, выиграл, скачал, прочитал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, написал, слез, унёс. </a:t>
            </a:r>
            <a:endParaRPr dirty="0" sz="3200" lang="ru-RU" smtClean="0">
              <a:solidFill>
                <a:srgbClr val="002060"/>
              </a:solidFill>
              <a:latin typeface="Arial Black" pitchFamily="34" charset="0"/>
            </a:endParaRPr>
          </a:p>
          <a:p>
            <a:endParaRPr dirty="0" lang="ru-RU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2"/>
          <p:cNvSpPr txBox="1"/>
          <p:nvPr/>
        </p:nvSpPr>
        <p:spPr>
          <a:xfrm>
            <a:off x="571472" y="0"/>
            <a:ext cx="6799581" cy="1691641"/>
          </a:xfrm>
          <a:prstGeom prst="rect"/>
          <a:noFill/>
        </p:spPr>
        <p:txBody>
          <a:bodyPr rtlCol="0" wrap="none">
            <a:spAutoFit/>
          </a:bodyPr>
          <a:p>
            <a:endParaRPr dirty="0" sz="3600" lang="ru-RU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dirty="0" sz="3600" lang="ru-RU" smtClean="0">
                <a:solidFill>
                  <a:srgbClr val="0070C0"/>
                </a:solidFill>
                <a:latin typeface="Arial Black" pitchFamily="34" charset="0"/>
              </a:rPr>
              <a:t>Работа в парах</a:t>
            </a:r>
          </a:p>
          <a:p>
            <a:pPr algn="ctr"/>
            <a:r>
              <a:rPr dirty="0" sz="3600" lang="ru-RU" smtClean="0">
                <a:solidFill>
                  <a:srgbClr val="0070C0"/>
                </a:solidFill>
                <a:latin typeface="Arial Black" pitchFamily="34" charset="0"/>
              </a:rPr>
              <a:t>Спишите, выделите приставки</a:t>
            </a:r>
            <a:endParaRPr dirty="0" sz="36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97160" name="Рисунок 5" descr="http://allphoto.in.ua/photo/68/es2159553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071802" y="4357694"/>
            <a:ext cx="3133734" cy="2150051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3" name="Прямоугольник 7"/>
          <p:cNvSpPr/>
          <p:nvPr/>
        </p:nvSpPr>
        <p:spPr>
          <a:xfrm>
            <a:off x="428596" y="2000240"/>
            <a:ext cx="8429684" cy="1323340"/>
          </a:xfrm>
          <a:prstGeom prst="rect"/>
        </p:spPr>
        <p:txBody>
          <a:bodyPr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Запел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, выиграл, скачал, прочитал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, написал, слез, унёс. </a:t>
            </a:r>
            <a:endParaRPr dirty="0" sz="3200" lang="ru-RU" smtClean="0">
              <a:solidFill>
                <a:srgbClr val="002060"/>
              </a:solidFill>
              <a:latin typeface="Arial Black" pitchFamily="34" charset="0"/>
            </a:endParaRPr>
          </a:p>
          <a:p>
            <a:endParaRPr dirty="0" lang="ru-RU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46" name="Group 2"/>
          <p:cNvGrpSpPr/>
          <p:nvPr/>
        </p:nvGrpSpPr>
        <p:grpSpPr bwMode="auto">
          <a:xfrm>
            <a:off x="714348" y="2071678"/>
            <a:ext cx="500065" cy="214314"/>
            <a:chOff x="295" y="300"/>
            <a:chExt cx="1179" cy="318"/>
          </a:xfrm>
        </p:grpSpPr>
        <p:sp>
          <p:nvSpPr>
            <p:cNvPr id="1048624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25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47" name="Group 2"/>
          <p:cNvGrpSpPr/>
          <p:nvPr/>
        </p:nvGrpSpPr>
        <p:grpSpPr bwMode="auto">
          <a:xfrm>
            <a:off x="2357422" y="2071678"/>
            <a:ext cx="500065" cy="214314"/>
            <a:chOff x="295" y="300"/>
            <a:chExt cx="1179" cy="318"/>
          </a:xfrm>
        </p:grpSpPr>
        <p:sp>
          <p:nvSpPr>
            <p:cNvPr id="1048626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27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48" name="Group 2"/>
          <p:cNvGrpSpPr/>
          <p:nvPr/>
        </p:nvGrpSpPr>
        <p:grpSpPr bwMode="auto">
          <a:xfrm>
            <a:off x="4429124" y="2071678"/>
            <a:ext cx="357190" cy="142876"/>
            <a:chOff x="295" y="300"/>
            <a:chExt cx="1179" cy="318"/>
          </a:xfrm>
        </p:grpSpPr>
        <p:sp>
          <p:nvSpPr>
            <p:cNvPr id="1048628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29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49" name="Group 2"/>
          <p:cNvGrpSpPr/>
          <p:nvPr/>
        </p:nvGrpSpPr>
        <p:grpSpPr bwMode="auto">
          <a:xfrm>
            <a:off x="6286512" y="2071678"/>
            <a:ext cx="928694" cy="142876"/>
            <a:chOff x="295" y="300"/>
            <a:chExt cx="1179" cy="318"/>
          </a:xfrm>
        </p:grpSpPr>
        <p:sp>
          <p:nvSpPr>
            <p:cNvPr id="1048630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31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50" name="Group 2"/>
          <p:cNvGrpSpPr/>
          <p:nvPr/>
        </p:nvGrpSpPr>
        <p:grpSpPr bwMode="auto">
          <a:xfrm>
            <a:off x="571472" y="2571744"/>
            <a:ext cx="500065" cy="214314"/>
            <a:chOff x="295" y="300"/>
            <a:chExt cx="1179" cy="318"/>
          </a:xfrm>
        </p:grpSpPr>
        <p:sp>
          <p:nvSpPr>
            <p:cNvPr id="1048632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33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51" name="Group 2"/>
          <p:cNvGrpSpPr/>
          <p:nvPr/>
        </p:nvGrpSpPr>
        <p:grpSpPr bwMode="auto">
          <a:xfrm>
            <a:off x="2643174" y="2571744"/>
            <a:ext cx="357190" cy="142876"/>
            <a:chOff x="295" y="300"/>
            <a:chExt cx="1179" cy="318"/>
          </a:xfrm>
        </p:grpSpPr>
        <p:sp>
          <p:nvSpPr>
            <p:cNvPr id="1048634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35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grpSp>
        <p:nvGrpSpPr>
          <p:cNvPr id="52" name="Group 2"/>
          <p:cNvGrpSpPr/>
          <p:nvPr/>
        </p:nvGrpSpPr>
        <p:grpSpPr bwMode="auto">
          <a:xfrm>
            <a:off x="4000496" y="2571744"/>
            <a:ext cx="357190" cy="142876"/>
            <a:chOff x="295" y="300"/>
            <a:chExt cx="1179" cy="318"/>
          </a:xfrm>
        </p:grpSpPr>
        <p:sp>
          <p:nvSpPr>
            <p:cNvPr id="1048636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sz="1100" lang="ru-RU"/>
            </a:p>
          </p:txBody>
        </p:sp>
        <p:sp>
          <p:nvSpPr>
            <p:cNvPr id="1048637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3"/>
          <p:cNvSpPr txBox="1"/>
          <p:nvPr/>
        </p:nvSpPr>
        <p:spPr>
          <a:xfrm>
            <a:off x="3000364" y="285728"/>
            <a:ext cx="2519680" cy="624840"/>
          </a:xfrm>
          <a:prstGeom prst="rect"/>
          <a:noFill/>
        </p:spPr>
        <p:txBody>
          <a:bodyPr rtlCol="0"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3600" i="0" kern="1200" kumimoji="0" lang="ru-RU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Итог</a:t>
            </a:r>
            <a:r>
              <a:rPr b="0" cap="none" dirty="0" sz="3600" i="0" kern="1200" kumimoji="0" lang="ru-RU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урока</a:t>
            </a:r>
            <a:endParaRPr baseline="0" b="0" cap="none" dirty="0" sz="3600" i="0" kern="1200" kumimoji="0" lang="ru-RU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48639" name="TextBox 5"/>
          <p:cNvSpPr txBox="1"/>
          <p:nvPr/>
        </p:nvSpPr>
        <p:spPr>
          <a:xfrm>
            <a:off x="857224" y="1714488"/>
            <a:ext cx="6088381" cy="1056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- Что такое приставка?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- Как найти в слове приставку?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97161" name="Рисунок 6" descr="https://yt3.ggpht.com/-yD-qrpO5_9Y/AAAAAAAAAAI/AAAAAAAAAAA/Tm8Gseb48v0/s900-c-k-no-mo-rj-c0xffffff/photo.jpg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142976" y="3071810"/>
            <a:ext cx="2857520" cy="2928958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46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  <p:sp>
        <p:nvSpPr>
          <p:cNvPr id="1048647" name="Овал 3"/>
          <p:cNvSpPr/>
          <p:nvPr/>
        </p:nvSpPr>
        <p:spPr>
          <a:xfrm>
            <a:off x="663839" y="404664"/>
            <a:ext cx="7992888" cy="1087770"/>
          </a:xfrm>
          <a:prstGeom prst="ellipse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ru-RU" smtClean="0">
                <a:solidFill>
                  <a:srgbClr val="FF0000"/>
                </a:solidFill>
              </a:rPr>
              <a:t>Самооценка</a:t>
            </a:r>
            <a:endParaRPr b="1" dirty="0" sz="6000" lang="ru-RU">
              <a:solidFill>
                <a:srgbClr val="FF0000"/>
              </a:solidFill>
            </a:endParaRPr>
          </a:p>
        </p:txBody>
      </p:sp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3"/>
          <p:cNvSpPr txBox="1"/>
          <p:nvPr/>
        </p:nvSpPr>
        <p:spPr>
          <a:xfrm>
            <a:off x="1928694" y="285728"/>
            <a:ext cx="4411980" cy="624840"/>
          </a:xfrm>
          <a:prstGeom prst="rect"/>
          <a:noFill/>
        </p:spPr>
        <p:txBody>
          <a:bodyPr rtlCol="0"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3600" i="0" kern="1200" kumimoji="0" lang="ru-RU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Домашнее задание</a:t>
            </a:r>
            <a:endParaRPr baseline="0" b="0" cap="none" dirty="0" sz="3600" i="0" kern="1200" kumimoji="0" lang="ru-RU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48649" name="TextBox 4"/>
          <p:cNvSpPr txBox="1"/>
          <p:nvPr/>
        </p:nvSpPr>
        <p:spPr>
          <a:xfrm>
            <a:off x="3571868" y="1857364"/>
            <a:ext cx="5143536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с. 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86, прав.,   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у. 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157</a:t>
            </a:r>
            <a:endParaRPr dirty="0" sz="3200" lang="ru-RU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3"/>
          <p:cNvSpPr txBox="1"/>
          <p:nvPr/>
        </p:nvSpPr>
        <p:spPr>
          <a:xfrm>
            <a:off x="2643174" y="357166"/>
            <a:ext cx="3891281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ru-RU" smtClean="0">
                <a:solidFill>
                  <a:srgbClr val="002060"/>
                </a:solidFill>
                <a:latin typeface="Arial Black" pitchFamily="34" charset="0"/>
              </a:rPr>
              <a:t>Седьмое ноября.</a:t>
            </a:r>
            <a:endParaRPr dirty="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8588" name="TextBox 4"/>
          <p:cNvSpPr txBox="1"/>
          <p:nvPr/>
        </p:nvSpPr>
        <p:spPr>
          <a:xfrm>
            <a:off x="2500298" y="1000108"/>
            <a:ext cx="39928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ru-RU" smtClean="0">
                <a:solidFill>
                  <a:srgbClr val="002060"/>
                </a:solidFill>
                <a:latin typeface="Arial Black" pitchFamily="34" charset="0"/>
              </a:rPr>
              <a:t>Классная работа.</a:t>
            </a:r>
            <a:endParaRPr dirty="0" lang="ru-RU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3"/>
          <p:cNvSpPr txBox="1"/>
          <p:nvPr/>
        </p:nvSpPr>
        <p:spPr>
          <a:xfrm>
            <a:off x="2000232" y="357166"/>
            <a:ext cx="4919981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ru-RU" smtClean="0">
                <a:solidFill>
                  <a:srgbClr val="0070C0"/>
                </a:solidFill>
                <a:latin typeface="Arial Black" pitchFamily="34" charset="0"/>
              </a:rPr>
              <a:t>Что общего в словах?</a:t>
            </a:r>
            <a:endParaRPr dirty="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590" name="TextBox 5"/>
          <p:cNvSpPr txBox="1"/>
          <p:nvPr/>
        </p:nvSpPr>
        <p:spPr>
          <a:xfrm>
            <a:off x="571473" y="2928934"/>
            <a:ext cx="8143932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 Посадить, садить, высадить, пересадить, засадить, рассадить.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8591" name="Дуга 6"/>
          <p:cNvSpPr/>
          <p:nvPr/>
        </p:nvSpPr>
        <p:spPr>
          <a:xfrm rot="19025506">
            <a:off x="4091523" y="3406878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48592" name="Дуга 7"/>
          <p:cNvSpPr/>
          <p:nvPr/>
        </p:nvSpPr>
        <p:spPr>
          <a:xfrm rot="19025506">
            <a:off x="3305705" y="2906813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48593" name="Дуга 8"/>
          <p:cNvSpPr/>
          <p:nvPr/>
        </p:nvSpPr>
        <p:spPr>
          <a:xfrm rot="19025506">
            <a:off x="5734597" y="2906813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48594" name="Дуга 9"/>
          <p:cNvSpPr/>
          <p:nvPr/>
        </p:nvSpPr>
        <p:spPr>
          <a:xfrm rot="19025506">
            <a:off x="1734069" y="3406879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48595" name="Дуга 10"/>
          <p:cNvSpPr/>
          <p:nvPr/>
        </p:nvSpPr>
        <p:spPr>
          <a:xfrm rot="19025506">
            <a:off x="1448317" y="2906812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48596" name="Дуга 11"/>
          <p:cNvSpPr/>
          <p:nvPr/>
        </p:nvSpPr>
        <p:spPr>
          <a:xfrm rot="19025506">
            <a:off x="6663290" y="3478314"/>
            <a:ext cx="889516" cy="826826"/>
          </a:xfrm>
          <a:prstGeom prst="arc">
            <a:avLst>
              <a:gd name="adj1" fmla="val 15332014"/>
              <a:gd name="adj2" fmla="val 9023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4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WordArt 9" descr="54"/>
          <p:cNvSpPr>
            <a:spLocks noChangeArrowheads="1" noChangeShapeType="1" noTextEdit="1"/>
          </p:cNvSpPr>
          <p:nvPr/>
        </p:nvSpPr>
        <p:spPr bwMode="auto">
          <a:xfrm>
            <a:off x="1500166" y="1571612"/>
            <a:ext cx="6816747" cy="442903"/>
          </a:xfrm>
          <a:prstGeom prst="rect"/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p>
            <a:pPr algn="ctr"/>
            <a:r>
              <a:rPr b="1" dirty="0" sz="3600" kern="10" lang="ru-RU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rotWithShape="0" dpi="0">
                  <a:blip xmlns:r="http://schemas.openxmlformats.org/officeDocument/2006/relationships" r:embed="rId2"/>
                  <a:srcRect/>
                  <a:stretch>
                    <a:fillRect/>
                  </a:stretch>
                </a:blip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ПРИСТАВКА</a:t>
            </a:r>
          </a:p>
        </p:txBody>
      </p:sp>
      <p:grpSp>
        <p:nvGrpSpPr>
          <p:cNvPr id="34" name="Group 2"/>
          <p:cNvGrpSpPr/>
          <p:nvPr/>
        </p:nvGrpSpPr>
        <p:grpSpPr bwMode="auto">
          <a:xfrm>
            <a:off x="3419475" y="836613"/>
            <a:ext cx="1871663" cy="504825"/>
            <a:chOff x="295" y="300"/>
            <a:chExt cx="1179" cy="318"/>
          </a:xfrm>
        </p:grpSpPr>
        <p:sp>
          <p:nvSpPr>
            <p:cNvPr id="1048598" name="Line 3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/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  <p:sp>
          <p:nvSpPr>
            <p:cNvPr id="1048599" name="Line 4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/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p>
              <a:endParaRPr lang="ru-RU"/>
            </a:p>
          </p:txBody>
        </p:sp>
      </p:grpSp>
      <p:pic>
        <p:nvPicPr>
          <p:cNvPr id="2097153" name="Picture 11" descr="dd36efffaae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500430" y="2730540"/>
            <a:ext cx="1928826" cy="3147972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extBox 2"/>
          <p:cNvSpPr txBox="1"/>
          <p:nvPr/>
        </p:nvSpPr>
        <p:spPr>
          <a:xfrm>
            <a:off x="571440" y="785794"/>
            <a:ext cx="8572560" cy="688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ru-RU" smtClean="0">
                <a:solidFill>
                  <a:srgbClr val="0070C0"/>
                </a:solidFill>
                <a:latin typeface="Arial Black" pitchFamily="34" charset="0"/>
              </a:rPr>
              <a:t>Как найти в слове приставку?</a:t>
            </a:r>
            <a:endParaRPr dirty="0" sz="40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97154" name="Picture 2" descr="https://www.colourbox.com/preview/5191136-nice-owl-and-questio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l="15625" r="2643" b="11057"/>
          <a:stretch>
            <a:fillRect/>
          </a:stretch>
        </p:blipFill>
        <p:spPr bwMode="auto">
          <a:xfrm>
            <a:off x="2643174" y="2143116"/>
            <a:ext cx="3873098" cy="4214842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3"/>
          <p:cNvSpPr txBox="1"/>
          <p:nvPr/>
        </p:nvSpPr>
        <p:spPr>
          <a:xfrm>
            <a:off x="1857356" y="285728"/>
            <a:ext cx="4538980" cy="624840"/>
          </a:xfrm>
          <a:prstGeom prst="rect"/>
          <a:noFill/>
        </p:spPr>
        <p:txBody>
          <a:bodyPr rtlCol="0" wrap="non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3600" i="0" kern="1200" kumimoji="0" lang="ru-RU" noProof="0" normalizeH="0" spc="0" strike="noStrike" u="none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Работа с учебником</a:t>
            </a:r>
            <a:endParaRPr baseline="0" b="0" cap="none" dirty="0" sz="3600" i="0" kern="1200" kumimoji="0" lang="ru-RU" noProof="0" normalizeH="0" spc="0" strike="noStrike" u="none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48602" name="TextBox 5"/>
          <p:cNvSpPr txBox="1"/>
          <p:nvPr/>
        </p:nvSpPr>
        <p:spPr>
          <a:xfrm>
            <a:off x="3714744" y="2214554"/>
            <a:ext cx="3286148" cy="1077218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 с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85 – 86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у</a:t>
            </a:r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. 155 - 156</a:t>
            </a:r>
            <a:endParaRPr dirty="0" sz="3200" lang="ru-RU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1"/>
          <p:cNvSpPr txBox="1"/>
          <p:nvPr/>
        </p:nvSpPr>
        <p:spPr>
          <a:xfrm>
            <a:off x="857224" y="500042"/>
            <a:ext cx="7547117" cy="107721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Запишите отгадки. </a:t>
            </a:r>
          </a:p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Выделите в них приставки.</a:t>
            </a:r>
            <a:endParaRPr dirty="0" sz="32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604" name="TextBox 2"/>
          <p:cNvSpPr txBox="1"/>
          <p:nvPr/>
        </p:nvSpPr>
        <p:spPr>
          <a:xfrm>
            <a:off x="785786" y="2000240"/>
            <a:ext cx="4348481" cy="2021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Не спорю – не белый, 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Я, братцы, попроще.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Расту я обычно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В берёзовой роще.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8605" name="AutoShape 2" descr="http://i.artfile.ru/s/773274_111213_22_ArtFile_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55" name="Picture 4" descr="https://im0-tub-ru.yandex.net/i?id=d8df34057a3c0ec79a44b24bbb9bfb45&amp;n=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14348" y="1714488"/>
            <a:ext cx="5715040" cy="430309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857224" y="357166"/>
            <a:ext cx="7547117" cy="107721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Запишите отгадки. </a:t>
            </a:r>
          </a:p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Выделите в них приставки.</a:t>
            </a:r>
            <a:endParaRPr dirty="0" sz="32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607" name="TextBox 2"/>
          <p:cNvSpPr txBox="1"/>
          <p:nvPr/>
        </p:nvSpPr>
        <p:spPr>
          <a:xfrm>
            <a:off x="785786" y="1643050"/>
            <a:ext cx="5453380" cy="29870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Тонкий стебель у дорожки.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На конце его – серёжки.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На земле лежат листки – 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Маленькие лопушки.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Нам он – как хороший друг, 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Лечит ранки ног и рук.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8608" name="AutoShape 2" descr="http://i.artfile.ru/s/773274_111213_22_ArtFile_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56" name="Picture 2" descr="http://kashel.su/wp-content/uploads/2016/10/lekarstvennye-svoystva-podorozhnik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42910" y="1500174"/>
            <a:ext cx="6790811" cy="4617753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"/>
          <p:cNvSpPr txBox="1"/>
          <p:nvPr/>
        </p:nvSpPr>
        <p:spPr>
          <a:xfrm>
            <a:off x="857224" y="357166"/>
            <a:ext cx="7547117" cy="107721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Запишите отгадки. </a:t>
            </a:r>
          </a:p>
          <a:p>
            <a:pPr algn="ctr"/>
            <a:r>
              <a:rPr dirty="0" sz="3200" lang="ru-RU" smtClean="0">
                <a:solidFill>
                  <a:srgbClr val="0070C0"/>
                </a:solidFill>
                <a:latin typeface="Arial Black" pitchFamily="34" charset="0"/>
              </a:rPr>
              <a:t>Выделите в них приставки.</a:t>
            </a:r>
            <a:endParaRPr dirty="0" sz="3200" lang="ru-RU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610" name="TextBox 2"/>
          <p:cNvSpPr txBox="1"/>
          <p:nvPr/>
        </p:nvSpPr>
        <p:spPr>
          <a:xfrm>
            <a:off x="785786" y="1643050"/>
            <a:ext cx="5326381" cy="2021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Я в красной шапочке расту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Среди корней осиновых.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Меня увидишь за версту,</a:t>
            </a:r>
          </a:p>
          <a:p>
            <a:r>
              <a:rPr dirty="0" sz="3200" lang="ru-RU" smtClean="0">
                <a:solidFill>
                  <a:srgbClr val="002060"/>
                </a:solidFill>
                <a:latin typeface="Arial Black" pitchFamily="34" charset="0"/>
              </a:rPr>
              <a:t>Зовусь я - ……  .</a:t>
            </a:r>
            <a:endParaRPr dirty="0" sz="3200" lang="ru-RU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48611" name="AutoShape 2" descr="http://i.artfile.ru/s/773274_111213_22_ArtFile_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57" name="Picture 2" descr="https://d3pl14o4ufnhvd.cloudfront.net/v2/uploads/f2d59e3e-9ed8-4c93-9483-7968476b478b/e2d214a88e1194a6414fc436eafaead0def596af_original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14348" y="1357298"/>
            <a:ext cx="6643734" cy="4991101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PC</dc:creator>
  <cp:lastModifiedBy>!</cp:lastModifiedBy>
  <dcterms:created xsi:type="dcterms:W3CDTF">2014-04-14T04:41:55Z</dcterms:created>
  <dcterms:modified xsi:type="dcterms:W3CDTF">2021-09-10T04:38:57Z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45e94cc35dd246c29fa79d95b92afb9e</vt:lpwstr>
  </property>
</Properties>
</file>