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73" r:id="rId3"/>
    <p:sldId id="257" r:id="rId4"/>
    <p:sldId id="266" r:id="rId5"/>
    <p:sldId id="267" r:id="rId6"/>
    <p:sldId id="269" r:id="rId7"/>
    <p:sldId id="270" r:id="rId8"/>
    <p:sldId id="271" r:id="rId9"/>
    <p:sldId id="272" r:id="rId10"/>
    <p:sldId id="262" r:id="rId11"/>
    <p:sldId id="259" r:id="rId12"/>
    <p:sldId id="258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 varScale="1">
        <p:scale>
          <a:sx n="41" d="100"/>
          <a:sy n="41" d="100"/>
        </p:scale>
        <p:origin x="135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D8F2B-FF2F-4174-BA48-51C8CFE12539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3F46-1D9E-4221-B2DD-D165E4AAC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6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Фамилия и портрет автора появляются по щелчку.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3F46-1D9E-4221-B2DD-D165E4AACB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1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Название произведения появляется по щелчку.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3F46-1D9E-4221-B2DD-D165E4AACB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1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Пояснения к словам появляются </a:t>
            </a:r>
            <a:r>
              <a:rPr lang="ru-RU" smtClean="0"/>
              <a:t>по щелчку.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3F46-1D9E-4221-B2DD-D165E4AACB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7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Ответы появляются по щелчку.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3F46-1D9E-4221-B2DD-D165E4AACB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4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93238" cy="115212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/>
              <a:t>русский язык и  чтение</a:t>
            </a:r>
            <a:br>
              <a:rPr lang="ru-RU" sz="3200" i="1" dirty="0" smtClean="0"/>
            </a:br>
            <a:r>
              <a:rPr lang="ru-RU" sz="3200" i="1" dirty="0" smtClean="0"/>
              <a:t>4 - В класс </a:t>
            </a:r>
            <a:br>
              <a:rPr lang="ru-RU" sz="3200" i="1" dirty="0" smtClean="0"/>
            </a:br>
            <a:r>
              <a:rPr lang="ru-RU" sz="3200" i="1" dirty="0" smtClean="0"/>
              <a:t>Колесниченко Л.Г.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b="1" cap="all" dirty="0">
                <a:solidFill>
                  <a:srgbClr val="002060"/>
                </a:solidFill>
                <a:latin typeface="Times New Roman"/>
                <a:ea typeface="Calibri"/>
                <a:cs typeface="+mj-cs"/>
              </a:rPr>
              <a:t>М. М. Пришвин «Выскочка»</a:t>
            </a:r>
            <a:br>
              <a:rPr lang="ru-RU" sz="4000" b="1" cap="all" dirty="0">
                <a:solidFill>
                  <a:srgbClr val="002060"/>
                </a:solidFill>
                <a:latin typeface="Times New Roman"/>
                <a:ea typeface="Calibri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3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Расшифруйте </a:t>
            </a:r>
            <a:r>
              <a:rPr lang="ru-RU" sz="3600" b="1" dirty="0"/>
              <a:t>название </a:t>
            </a:r>
            <a:r>
              <a:rPr lang="ru-RU" sz="3600" b="1" dirty="0" smtClean="0"/>
              <a:t>произведения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x-none" sz="4400">
                <a:solidFill>
                  <a:srgbClr val="000000"/>
                </a:solidFill>
                <a:latin typeface="Times New Roman"/>
                <a:ea typeface="Calibri"/>
              </a:rPr>
              <a:t>84</a:t>
            </a:r>
            <a:r>
              <a:rPr lang="x-none" sz="4400" b="1">
                <a:solidFill>
                  <a:srgbClr val="000000"/>
                </a:solidFill>
                <a:latin typeface="Times New Roman"/>
                <a:ea typeface="Calibri"/>
              </a:rPr>
              <a:t>В</a:t>
            </a:r>
            <a:r>
              <a:rPr lang="x-none" sz="4400">
                <a:solidFill>
                  <a:srgbClr val="000000"/>
                </a:solidFill>
                <a:latin typeface="Times New Roman"/>
                <a:ea typeface="Calibri"/>
              </a:rPr>
              <a:t>568</a:t>
            </a:r>
            <a:r>
              <a:rPr lang="x-none" sz="4400" b="1">
                <a:solidFill>
                  <a:srgbClr val="000000"/>
                </a:solidFill>
                <a:latin typeface="Times New Roman"/>
                <a:ea typeface="Calibri"/>
              </a:rPr>
              <a:t>Ы</a:t>
            </a:r>
            <a:r>
              <a:rPr lang="x-none" sz="4400">
                <a:solidFill>
                  <a:srgbClr val="000000"/>
                </a:solidFill>
                <a:latin typeface="Times New Roman"/>
                <a:ea typeface="Calibri"/>
              </a:rPr>
              <a:t>391</a:t>
            </a:r>
            <a:r>
              <a:rPr lang="x-none" sz="4400" b="1">
                <a:solidFill>
                  <a:srgbClr val="000000"/>
                </a:solidFill>
                <a:latin typeface="Times New Roman"/>
                <a:ea typeface="Calibri"/>
              </a:rPr>
              <a:t>С</a:t>
            </a:r>
            <a:r>
              <a:rPr lang="x-none" sz="4400">
                <a:solidFill>
                  <a:srgbClr val="000000"/>
                </a:solidFill>
                <a:latin typeface="Times New Roman"/>
                <a:ea typeface="Calibri"/>
              </a:rPr>
              <a:t>47</a:t>
            </a:r>
            <a:r>
              <a:rPr lang="x-none" sz="4400" b="1">
                <a:solidFill>
                  <a:srgbClr val="000000"/>
                </a:solidFill>
                <a:latin typeface="Times New Roman"/>
                <a:ea typeface="Calibri"/>
              </a:rPr>
              <a:t>К</a:t>
            </a:r>
            <a:r>
              <a:rPr lang="x-none" sz="4400">
                <a:solidFill>
                  <a:srgbClr val="000000"/>
                </a:solidFill>
                <a:latin typeface="Times New Roman"/>
                <a:ea typeface="Calibri"/>
              </a:rPr>
              <a:t>577</a:t>
            </a:r>
            <a:r>
              <a:rPr lang="x-none" sz="4400" b="1">
                <a:solidFill>
                  <a:srgbClr val="000000"/>
                </a:solidFill>
                <a:latin typeface="Times New Roman"/>
                <a:ea typeface="Calibri"/>
              </a:rPr>
              <a:t>О</a:t>
            </a:r>
            <a:r>
              <a:rPr lang="x-none" sz="4400">
                <a:solidFill>
                  <a:srgbClr val="000000"/>
                </a:solidFill>
                <a:latin typeface="Times New Roman"/>
                <a:ea typeface="Calibri"/>
              </a:rPr>
              <a:t>430</a:t>
            </a:r>
            <a:r>
              <a:rPr lang="x-none" sz="4400" b="1">
                <a:solidFill>
                  <a:srgbClr val="000000"/>
                </a:solidFill>
                <a:latin typeface="Times New Roman"/>
                <a:ea typeface="Calibri"/>
              </a:rPr>
              <a:t>Ч</a:t>
            </a:r>
            <a:r>
              <a:rPr lang="x-none" sz="4400">
                <a:solidFill>
                  <a:srgbClr val="000000"/>
                </a:solidFill>
                <a:latin typeface="Times New Roman"/>
                <a:ea typeface="Calibri"/>
              </a:rPr>
              <a:t>471</a:t>
            </a:r>
            <a:r>
              <a:rPr lang="x-none" sz="4400" b="1">
                <a:solidFill>
                  <a:srgbClr val="000000"/>
                </a:solidFill>
                <a:latin typeface="Times New Roman"/>
                <a:ea typeface="Calibri"/>
              </a:rPr>
              <a:t>К</a:t>
            </a:r>
            <a:r>
              <a:rPr lang="x-none" sz="4400">
                <a:solidFill>
                  <a:srgbClr val="000000"/>
                </a:solidFill>
                <a:latin typeface="Times New Roman"/>
                <a:ea typeface="Calibri"/>
              </a:rPr>
              <a:t>444</a:t>
            </a:r>
            <a:r>
              <a:rPr lang="x-none" sz="4400" b="1">
                <a:solidFill>
                  <a:srgbClr val="000000"/>
                </a:solidFill>
                <a:latin typeface="Times New Roman"/>
                <a:ea typeface="Calibri"/>
              </a:rPr>
              <a:t>А</a:t>
            </a:r>
            <a:r>
              <a:rPr lang="x-none" sz="4400">
                <a:solidFill>
                  <a:srgbClr val="000000"/>
                </a:solidFill>
                <a:latin typeface="Times New Roman"/>
                <a:ea typeface="Calibri"/>
              </a:rPr>
              <a:t>544</a:t>
            </a:r>
            <a:endParaRPr lang="ru-RU" sz="4400" dirty="0">
              <a:latin typeface="Arial"/>
              <a:ea typeface="Calibri"/>
            </a:endParaRPr>
          </a:p>
          <a:p>
            <a:pPr marL="0" indent="0">
              <a:buNone/>
            </a:pPr>
            <a:endParaRPr lang="ru-RU" sz="44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44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4400" dirty="0" smtClean="0">
              <a:latin typeface="Times New Roman"/>
              <a:ea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2736304" cy="36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97152"/>
            <a:ext cx="32403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4400" dirty="0">
                <a:solidFill>
                  <a:srgbClr val="002060"/>
                </a:solidFill>
                <a:latin typeface="Times New Roman"/>
                <a:ea typeface="Calibri"/>
              </a:rPr>
              <a:t>«Выскочка»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Словарная работа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4569" y="1340768"/>
            <a:ext cx="8208912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    </a:t>
            </a:r>
            <a:r>
              <a:rPr lang="x-none" sz="2600" b="1" i="1" smtClean="0">
                <a:solidFill>
                  <a:srgbClr val="002060"/>
                </a:solidFill>
                <a:latin typeface="Times New Roman"/>
                <a:ea typeface="Calibri"/>
              </a:rPr>
              <a:t>Бдительность</a:t>
            </a:r>
            <a:r>
              <a:rPr lang="x-none" sz="2600" i="1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x-none" sz="2600" smtClean="0">
                <a:solidFill>
                  <a:srgbClr val="002060"/>
                </a:solidFill>
                <a:latin typeface="Times New Roman"/>
                <a:ea typeface="Calibri"/>
              </a:rPr>
              <a:t>–</a:t>
            </a:r>
            <a:endParaRPr lang="ru-RU" sz="2600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ru-RU" sz="2600" b="1" i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    </a:t>
            </a:r>
            <a:r>
              <a:rPr lang="x-none" sz="2600" b="1" i="1" smtClean="0">
                <a:solidFill>
                  <a:srgbClr val="002060"/>
                </a:solidFill>
                <a:latin typeface="Times New Roman"/>
                <a:ea typeface="Calibri"/>
              </a:rPr>
              <a:t>Улучила</a:t>
            </a:r>
            <a:r>
              <a:rPr lang="x-none" sz="260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x-none" sz="2600">
                <a:solidFill>
                  <a:srgbClr val="002060"/>
                </a:solidFill>
                <a:latin typeface="Times New Roman"/>
                <a:ea typeface="Calibri"/>
              </a:rPr>
              <a:t>– </a:t>
            </a:r>
            <a:endParaRPr lang="ru-RU" sz="2600" dirty="0">
              <a:solidFill>
                <a:srgbClr val="002060"/>
              </a:solidFill>
              <a:latin typeface="Arial"/>
              <a:ea typeface="Calibri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ru-RU" sz="2600" b="1" i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    </a:t>
            </a:r>
            <a:r>
              <a:rPr lang="x-none" sz="2600" b="1" i="1" smtClean="0">
                <a:solidFill>
                  <a:srgbClr val="002060"/>
                </a:solidFill>
                <a:latin typeface="Times New Roman"/>
                <a:ea typeface="Calibri"/>
              </a:rPr>
              <a:t>Поскакала </a:t>
            </a:r>
            <a:r>
              <a:rPr lang="x-none" sz="2600" b="1" i="1">
                <a:solidFill>
                  <a:srgbClr val="002060"/>
                </a:solidFill>
                <a:latin typeface="Times New Roman"/>
                <a:ea typeface="Calibri"/>
              </a:rPr>
              <a:t>дуром</a:t>
            </a:r>
            <a:r>
              <a:rPr lang="x-none" sz="260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x-none" sz="2600" smtClean="0">
                <a:solidFill>
                  <a:srgbClr val="002060"/>
                </a:solidFill>
                <a:latin typeface="Times New Roman"/>
                <a:ea typeface="Calibri"/>
              </a:rPr>
              <a:t>– </a:t>
            </a:r>
            <a:endParaRPr lang="ru-RU" sz="2600" dirty="0">
              <a:solidFill>
                <a:srgbClr val="002060"/>
              </a:solidFill>
              <a:latin typeface="Arial"/>
              <a:ea typeface="Calibri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ru-RU" sz="2600" b="1" i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    </a:t>
            </a:r>
            <a:r>
              <a:rPr lang="x-none" sz="2600" b="1" i="1" smtClean="0">
                <a:solidFill>
                  <a:srgbClr val="002060"/>
                </a:solidFill>
                <a:latin typeface="Times New Roman"/>
                <a:ea typeface="Calibri"/>
              </a:rPr>
              <a:t>С </a:t>
            </a:r>
            <a:r>
              <a:rPr lang="x-none" sz="2600" b="1" i="1">
                <a:solidFill>
                  <a:srgbClr val="002060"/>
                </a:solidFill>
                <a:latin typeface="Times New Roman"/>
                <a:ea typeface="Calibri"/>
              </a:rPr>
              <a:t>заскоком и с пыльцой в голове</a:t>
            </a:r>
            <a:r>
              <a:rPr lang="x-none" sz="260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x-none" sz="2600" smtClean="0">
                <a:solidFill>
                  <a:srgbClr val="002060"/>
                </a:solidFill>
                <a:latin typeface="Times New Roman"/>
                <a:ea typeface="Calibri"/>
              </a:rPr>
              <a:t>–</a:t>
            </a:r>
            <a:endParaRPr lang="ru-RU" sz="2600" dirty="0">
              <a:solidFill>
                <a:srgbClr val="002060"/>
              </a:solidFill>
              <a:latin typeface="Arial"/>
              <a:ea typeface="Calibri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ru-RU" sz="2600" b="1" i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6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               </a:t>
            </a:r>
            <a:r>
              <a:rPr lang="x-none" sz="2600" b="1" i="1" smtClean="0">
                <a:solidFill>
                  <a:srgbClr val="002060"/>
                </a:solidFill>
                <a:latin typeface="Times New Roman"/>
                <a:ea typeface="Calibri"/>
              </a:rPr>
              <a:t>Радужный</a:t>
            </a:r>
            <a:r>
              <a:rPr lang="x-none" sz="260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x-none" sz="2600">
                <a:solidFill>
                  <a:srgbClr val="002060"/>
                </a:solidFill>
                <a:latin typeface="Times New Roman"/>
                <a:ea typeface="Calibri"/>
              </a:rPr>
              <a:t>– </a:t>
            </a:r>
            <a:endParaRPr lang="ru-RU" sz="2600" dirty="0">
              <a:effectLst/>
              <a:latin typeface="Arial"/>
              <a:ea typeface="Calibri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57273" y="1476692"/>
            <a:ext cx="5040560" cy="3681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b="1" i="1" dirty="0" smtClean="0"/>
              <a:t>постоянное внимание, настороженность</a:t>
            </a:r>
            <a:endParaRPr lang="ru-RU" sz="2000" b="1" i="1" dirty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91780" y="2276872"/>
            <a:ext cx="3348372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нашла подходящее </a:t>
            </a:r>
            <a:r>
              <a:rPr lang="ru-RU" sz="2000" b="1" i="1" dirty="0" smtClean="0"/>
              <a:t>время</a:t>
            </a:r>
            <a:endParaRPr lang="ru-RU" sz="20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936" y="3068960"/>
            <a:ext cx="4392488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не по порядку, как попало, не думая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144" y="4005064"/>
            <a:ext cx="2664296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неумная, глуповатая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4869160"/>
            <a:ext cx="2016224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разноцветный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0679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Работа над </a:t>
            </a:r>
            <a:r>
              <a:rPr lang="ru-RU" sz="3600" dirty="0" smtClean="0">
                <a:solidFill>
                  <a:schemeClr val="tx2"/>
                </a:solidFill>
              </a:rPr>
              <a:t>содержанием текста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x-none" sz="2000" b="1" smtClean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x-none" sz="2200" b="1">
                <a:latin typeface="Times New Roman" pitchFamily="18" charset="0"/>
                <a:ea typeface="Calibri"/>
                <a:cs typeface="Times New Roman" pitchFamily="18" charset="0"/>
              </a:rPr>
              <a:t>Какой знакомый литературный прием вы увидели в описании?</a:t>
            </a:r>
            <a:endParaRPr lang="ru-RU" sz="2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2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x-none" sz="2200" b="1" smtClean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x-none" sz="2200" b="1">
                <a:latin typeface="Times New Roman" pitchFamily="18" charset="0"/>
                <a:ea typeface="Calibri"/>
                <a:cs typeface="Times New Roman" pitchFamily="18" charset="0"/>
              </a:rPr>
              <a:t>Найдите в тексте противопоставление.</a:t>
            </a:r>
            <a:endParaRPr lang="ru-RU" sz="2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x-none" sz="2200" b="1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x-none" sz="2200" b="1">
                <a:latin typeface="Times New Roman" pitchFamily="18" charset="0"/>
                <a:ea typeface="Calibri"/>
                <a:cs typeface="Times New Roman" pitchFamily="18" charset="0"/>
              </a:rPr>
              <a:t>– Найдите в тексте метафору.</a:t>
            </a:r>
            <a:endParaRPr lang="ru-RU" sz="2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x-none" sz="2200" b="1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x-none" sz="2200" b="1" smtClean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x-none" sz="2200" b="1">
                <a:latin typeface="Times New Roman" pitchFamily="18" charset="0"/>
                <a:ea typeface="Calibri"/>
                <a:cs typeface="Times New Roman" pitchFamily="18" charset="0"/>
              </a:rPr>
              <a:t>Какую роль играет метафора?</a:t>
            </a:r>
            <a:endParaRPr lang="ru-RU" sz="2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42792" cy="478539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000" dirty="0" smtClean="0">
              <a:latin typeface="Times New Roman"/>
              <a:ea typeface="Calibri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000" dirty="0" smtClean="0">
              <a:latin typeface="Times New Roman"/>
              <a:ea typeface="Calibri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000" dirty="0">
              <a:latin typeface="Times New Roman"/>
              <a:ea typeface="Calibri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000" dirty="0" smtClean="0">
              <a:latin typeface="Times New Roman"/>
              <a:ea typeface="Calibri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000" dirty="0">
              <a:latin typeface="Times New Roman"/>
              <a:ea typeface="Calibri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000" dirty="0" smtClean="0">
              <a:latin typeface="Times New Roman"/>
              <a:ea typeface="Calibri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000" dirty="0" smtClean="0">
              <a:latin typeface="Times New Roman"/>
              <a:ea typeface="Calibri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000" dirty="0" smtClean="0">
              <a:latin typeface="Times New Roman"/>
              <a:ea typeface="Calibri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000" dirty="0">
              <a:latin typeface="Times New Roman"/>
              <a:ea typeface="Calibri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1772816"/>
            <a:ext cx="3456384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– Автор использует сравнение: «...ушки, как рожки, хвостик колечком, зубки беленькие, как чеснок».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3140968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– Противопоставление: «шесть сорок и одна».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4149080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– Метафора: «повели правильное наступление».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5033" y="5013176"/>
            <a:ext cx="34563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– Метафора используется для создания ярких образов 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275856" y="359362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81270"/>
            <a:ext cx="474176" cy="6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61" y="4486068"/>
            <a:ext cx="659443" cy="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01652" y="5229200"/>
            <a:ext cx="396452" cy="24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3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/>
                <a:ea typeface="Calibri"/>
              </a:rPr>
              <a:t>Итог урока. Рефлексия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x-none">
                <a:latin typeface="Times New Roman"/>
                <a:ea typeface="Calibri"/>
              </a:rPr>
              <a:t>– Что нового узнали на уроке?</a:t>
            </a:r>
            <a:endParaRPr lang="ru-RU" dirty="0">
              <a:latin typeface="Arial"/>
              <a:ea typeface="Calibri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x-none">
                <a:latin typeface="Times New Roman"/>
                <a:ea typeface="Calibri"/>
              </a:rPr>
              <a:t>– С каким произведением вы сегодня познакомились? Кто его автор?</a:t>
            </a:r>
            <a:endParaRPr lang="ru-RU" dirty="0">
              <a:latin typeface="Arial"/>
              <a:ea typeface="Calibri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x-none">
                <a:latin typeface="Times New Roman"/>
                <a:ea typeface="Calibri"/>
              </a:rPr>
              <a:t>– Понравилось ли вам произведение? Какие чувства оно у вас вызвало? О чем заставляет задуматься?</a:t>
            </a:r>
            <a:endParaRPr lang="ru-RU" dirty="0">
              <a:latin typeface="Arial"/>
              <a:ea typeface="Calibri"/>
            </a:endParaRPr>
          </a:p>
          <a:p>
            <a:r>
              <a:rPr lang="ru-RU" sz="2800" dirty="0">
                <a:latin typeface="Times New Roman"/>
                <a:ea typeface="Calibri"/>
              </a:rPr>
              <a:t>– Понравилась ли вам работа на уроке? Оцените себя 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/>
                <a:ea typeface="Calibri"/>
              </a:rPr>
              <a:t>Домашнее задание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Подготовить выразительное чтение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рассказа.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07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знакомится с произведением М. М. Пришвина ,работает над осознанностью чтения, выразительностью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расширяет </a:t>
            </a:r>
            <a:r>
              <a:rPr lang="ru-RU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кругозор,развивает</a:t>
            </a: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речь, умеет анализировать прочитанное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3.владеет нормами речевого этикета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33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ea typeface="+mn-ea"/>
                <a:cs typeface="+mn-cs"/>
              </a:rPr>
              <a:t/>
            </a:r>
            <a:br>
              <a:rPr lang="ru-RU" sz="3200" dirty="0" smtClean="0">
                <a:ea typeface="+mn-ea"/>
                <a:cs typeface="+mn-cs"/>
              </a:rPr>
            </a:br>
            <a:r>
              <a:rPr lang="ru-RU" sz="4000" b="1" dirty="0" smtClean="0">
                <a:ea typeface="+mn-ea"/>
                <a:cs typeface="+mn-cs"/>
              </a:rPr>
              <a:t>«</a:t>
            </a:r>
            <a:r>
              <a:rPr lang="ru-RU" sz="4000" b="1" dirty="0">
                <a:ea typeface="+mn-ea"/>
                <a:cs typeface="+mn-cs"/>
              </a:rPr>
              <a:t>Охранять природу – значит </a:t>
            </a:r>
            <a:r>
              <a:rPr lang="ru-RU" sz="4000" b="1" dirty="0" smtClean="0">
                <a:ea typeface="+mn-ea"/>
                <a:cs typeface="+mn-cs"/>
              </a:rPr>
              <a:t>охранять Родину» -</a:t>
            </a:r>
            <a:r>
              <a:rPr lang="ru-RU" sz="4000" b="1" dirty="0">
                <a:ea typeface="+mn-ea"/>
                <a:cs typeface="+mn-cs"/>
              </a:rPr>
              <a:t/>
            </a:r>
            <a:br>
              <a:rPr lang="ru-RU" sz="4000" b="1" dirty="0">
                <a:ea typeface="+mn-ea"/>
                <a:cs typeface="+mn-cs"/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54006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96136" y="836712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М.М.Пришвин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3152851"/>
            <a:ext cx="273023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ea typeface="Calibri"/>
                <a:cs typeface="Times New Roman"/>
              </a:rPr>
              <a:t>(1873-1954)</a:t>
            </a:r>
          </a:p>
        </p:txBody>
      </p:sp>
    </p:spTree>
    <p:extLst>
      <p:ext uri="{BB962C8B-B14F-4D97-AF65-F5344CB8AC3E}">
        <p14:creationId xmlns:p14="http://schemas.microsoft.com/office/powerpoint/2010/main" val="13397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x-none" sz="3600" b="1">
                <a:latin typeface="Times New Roman"/>
                <a:ea typeface="Calibri"/>
              </a:rPr>
              <a:t>БИОГРАФИЯ М. М. ПРИШВИНА</a:t>
            </a:r>
            <a:r>
              <a:rPr lang="ru-RU" sz="3600" b="1" dirty="0">
                <a:latin typeface="Arial"/>
                <a:ea typeface="Calibri"/>
              </a:rPr>
              <a:t/>
            </a:r>
            <a:br>
              <a:rPr lang="ru-RU" sz="3600" b="1" dirty="0">
                <a:latin typeface="Arial"/>
                <a:ea typeface="Calibri"/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3600" dirty="0" smtClean="0">
              <a:latin typeface="Helvetica Neue"/>
            </a:endParaRPr>
          </a:p>
          <a:p>
            <a:pPr marL="0" indent="0">
              <a:buNone/>
            </a:pPr>
            <a:r>
              <a:rPr lang="ru-RU" sz="3600" dirty="0" smtClean="0">
                <a:latin typeface="Helvetica Neue"/>
              </a:rPr>
              <a:t>«</a:t>
            </a:r>
            <a:r>
              <a:rPr lang="ru-RU" sz="3600" dirty="0">
                <a:latin typeface="Helvetica Neue"/>
              </a:rPr>
              <a:t>Певец русской </a:t>
            </a:r>
            <a:endParaRPr lang="ru-RU" sz="3600" dirty="0" smtClean="0">
              <a:latin typeface="Helvetica Neue"/>
            </a:endParaRPr>
          </a:p>
          <a:p>
            <a:pPr marL="0" indent="0">
              <a:buNone/>
            </a:pPr>
            <a:r>
              <a:rPr lang="ru-RU" sz="3600" dirty="0" smtClean="0">
                <a:latin typeface="Helvetica Neue"/>
              </a:rPr>
              <a:t>природы</a:t>
            </a:r>
            <a:r>
              <a:rPr lang="ru-RU" sz="3600" dirty="0">
                <a:latin typeface="Helvetica Neue"/>
              </a:rPr>
              <a:t>»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—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так </a:t>
            </a:r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назвал коллегу-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писателя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Константин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Паустовский.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4" y="1628800"/>
            <a:ext cx="405299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0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Детство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818656" cy="2232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М. М. Пришвин родился недалеко от города Ельца Орловской губернии в купеческой семье. После окончания гимназии учится в реальном училище в </a:t>
            </a:r>
            <a:r>
              <a:rPr lang="ru-RU" dirty="0" smtClean="0">
                <a:latin typeface="Times New Roman"/>
                <a:ea typeface="Calibri"/>
              </a:rPr>
              <a:t>Тюмени.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22322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20955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88457" y="5314836"/>
            <a:ext cx="2343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Здание Елецкой мужской гимназии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30" y="3933056"/>
            <a:ext cx="244547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8530" y="5746983"/>
            <a:ext cx="2543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Александровское реальное училище</a:t>
            </a:r>
          </a:p>
        </p:txBody>
      </p:sp>
    </p:spTree>
    <p:extLst>
      <p:ext uri="{BB962C8B-B14F-4D97-AF65-F5344CB8AC3E}">
        <p14:creationId xmlns:p14="http://schemas.microsoft.com/office/powerpoint/2010/main" val="92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sz="3600" b="1" dirty="0" smtClean="0"/>
              <a:t>Образование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r>
              <a:rPr lang="ru-RU" sz="2400" dirty="0" err="1" smtClean="0">
                <a:latin typeface="Times New Roman"/>
                <a:ea typeface="Calibri"/>
              </a:rPr>
              <a:t>м.м.</a:t>
            </a:r>
            <a:r>
              <a:rPr lang="ru-RU" sz="2000" dirty="0" err="1" smtClean="0">
                <a:latin typeface="Times New Roman"/>
                <a:ea typeface="Calibri"/>
              </a:rPr>
              <a:t>Пришвин</a:t>
            </a:r>
            <a:r>
              <a:rPr lang="ru-RU" sz="2000" dirty="0" smtClean="0">
                <a:latin typeface="Times New Roman"/>
                <a:ea typeface="Calibri"/>
              </a:rPr>
              <a:t> </a:t>
            </a:r>
            <a:r>
              <a:rPr lang="ru-RU" sz="2000" dirty="0">
                <a:latin typeface="Times New Roman"/>
                <a:ea typeface="Calibri"/>
              </a:rPr>
              <a:t>в молодости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   Свое </a:t>
            </a:r>
            <a:r>
              <a:rPr lang="ru-RU" dirty="0">
                <a:latin typeface="Times New Roman"/>
                <a:ea typeface="Calibri"/>
              </a:rPr>
              <a:t>дальнейшее образование он получает за границей, </a:t>
            </a:r>
            <a:r>
              <a:rPr lang="ru-RU" dirty="0" smtClean="0">
                <a:latin typeface="Times New Roman"/>
                <a:ea typeface="Calibri"/>
              </a:rPr>
              <a:t>в Лейпцигском </a:t>
            </a:r>
            <a:r>
              <a:rPr lang="ru-RU" dirty="0">
                <a:latin typeface="Times New Roman"/>
                <a:ea typeface="Calibri"/>
              </a:rPr>
              <a:t>университете. В возрасте 29 лет он </a:t>
            </a:r>
            <a:r>
              <a:rPr lang="ru-RU" dirty="0" smtClean="0">
                <a:latin typeface="Times New Roman"/>
                <a:ea typeface="Calibri"/>
              </a:rPr>
              <a:t>заканчивает его </a:t>
            </a:r>
            <a:r>
              <a:rPr lang="ru-RU" dirty="0">
                <a:latin typeface="Times New Roman"/>
                <a:ea typeface="Calibri"/>
              </a:rPr>
              <a:t>и в Россию возвращается </a:t>
            </a:r>
            <a:r>
              <a:rPr lang="ru-RU" dirty="0" smtClean="0">
                <a:latin typeface="Times New Roman"/>
                <a:ea typeface="Calibri"/>
              </a:rPr>
              <a:t>агрономом.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2392"/>
            <a:ext cx="41044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55" y="3780901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6899" y="5638276"/>
            <a:ext cx="273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Лейпцигский </a:t>
            </a:r>
            <a:r>
              <a:rPr lang="ru-RU" dirty="0">
                <a:solidFill>
                  <a:srgbClr val="002060"/>
                </a:solidFill>
              </a:rPr>
              <a:t>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22607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«</a:t>
            </a:r>
            <a:r>
              <a:rPr lang="ru-RU" sz="2000" dirty="0"/>
              <a:t>Жизнь Пришвина – доказательство того, что человек должен всегда стремиться жить по призванию, «по велению своего сердца</a:t>
            </a:r>
            <a:r>
              <a:rPr lang="ru-RU" sz="2000" dirty="0" smtClean="0"/>
              <a:t>»» -  Константин Паустовский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84784"/>
            <a:ext cx="4917232" cy="4813995"/>
          </a:xfrm>
        </p:spPr>
        <p:txBody>
          <a:bodyPr/>
          <a:lstStyle/>
          <a:p>
            <a:r>
              <a:rPr lang="ru-RU" dirty="0">
                <a:latin typeface="PT Sans"/>
              </a:rPr>
              <a:t>Пришвин </a:t>
            </a:r>
            <a:r>
              <a:rPr lang="ru-RU" dirty="0" smtClean="0">
                <a:latin typeface="PT Sans"/>
              </a:rPr>
              <a:t>очень любил природу, был настоящим </a:t>
            </a:r>
            <a:r>
              <a:rPr lang="ru-RU" dirty="0">
                <a:latin typeface="PT Sans"/>
              </a:rPr>
              <a:t>путешественником-краеведом. Он объездил весь Крым, Казахстан, побывал в Норвегии, был на Дальнем Востоке… 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3843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6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4406"/>
            <a:ext cx="69847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5225030"/>
            <a:ext cx="7434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Могила </a:t>
            </a:r>
            <a:r>
              <a:rPr lang="ru-RU" dirty="0" err="1" smtClean="0">
                <a:solidFill>
                  <a:srgbClr val="002060"/>
                </a:solidFill>
              </a:rPr>
              <a:t>М.М.Пришвина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 Введенском кладбище Москвы.</a:t>
            </a:r>
          </a:p>
        </p:txBody>
      </p:sp>
    </p:spTree>
    <p:extLst>
      <p:ext uri="{BB962C8B-B14F-4D97-AF65-F5344CB8AC3E}">
        <p14:creationId xmlns:p14="http://schemas.microsoft.com/office/powerpoint/2010/main" val="8342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Произведения </a:t>
            </a:r>
            <a:r>
              <a:rPr lang="ru-RU" sz="3600" b="1" dirty="0" err="1" smtClean="0"/>
              <a:t>М.М.Пришвина</a:t>
            </a:r>
            <a:r>
              <a:rPr lang="ru-RU" sz="3600" b="1" dirty="0" smtClean="0"/>
              <a:t>       для детей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3893"/>
            <a:ext cx="129614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56321"/>
            <a:ext cx="128701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135902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34" y="4293096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18669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43893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1866900" cy="20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48630"/>
            <a:ext cx="144016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5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395</Words>
  <Application>Microsoft Office PowerPoint</Application>
  <PresentationFormat>Экран (4:3)</PresentationFormat>
  <Paragraphs>90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 Neue</vt:lpstr>
      <vt:lpstr>PT Sans</vt:lpstr>
      <vt:lpstr>Times New Roman</vt:lpstr>
      <vt:lpstr>Тема Office</vt:lpstr>
      <vt:lpstr>русский язык и  чтение 4 - В класс  Колесниченко Л.Г.</vt:lpstr>
      <vt:lpstr>Цели: </vt:lpstr>
      <vt:lpstr> «Охранять природу – значит охранять Родину» - </vt:lpstr>
      <vt:lpstr>БИОГРАФИЯ М. М. ПРИШВИНА </vt:lpstr>
      <vt:lpstr>Детство</vt:lpstr>
      <vt:lpstr>                          Образование</vt:lpstr>
      <vt:lpstr>«Жизнь Пришвина – доказательство того, что человек должен всегда стремиться жить по призванию, «по велению своего сердца»» -  Константин Паустовский</vt:lpstr>
      <vt:lpstr>Презентация PowerPoint</vt:lpstr>
      <vt:lpstr>Произведения М.М.Пришвина       для детей</vt:lpstr>
      <vt:lpstr>Расшифруйте название произведения</vt:lpstr>
      <vt:lpstr>Словарная работа</vt:lpstr>
      <vt:lpstr>Работа над содержанием текста</vt:lpstr>
      <vt:lpstr>Итог урока. Рефлексия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Павел Погодаев</dc:creator>
  <cp:lastModifiedBy>Пользователь</cp:lastModifiedBy>
  <cp:revision>45</cp:revision>
  <dcterms:created xsi:type="dcterms:W3CDTF">2017-01-04T14:26:05Z</dcterms:created>
  <dcterms:modified xsi:type="dcterms:W3CDTF">2021-09-08T02:01:14Z</dcterms:modified>
</cp:coreProperties>
</file>