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60" r:id="rId3"/>
    <p:sldId id="281" r:id="rId4"/>
    <p:sldId id="282" r:id="rId5"/>
    <p:sldId id="283" r:id="rId6"/>
    <p:sldId id="287" r:id="rId7"/>
    <p:sldId id="266" r:id="rId8"/>
    <p:sldId id="267" r:id="rId9"/>
    <p:sldId id="268" r:id="rId10"/>
    <p:sldId id="269" r:id="rId11"/>
    <p:sldId id="28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6" r:id="rId20"/>
    <p:sldId id="279" r:id="rId21"/>
    <p:sldId id="28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A25-4214-43D5-A449-4BE6F147574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7AE1-F969-4B23-BDAC-6C752ADAC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74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A25-4214-43D5-A449-4BE6F147574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7AE1-F969-4B23-BDAC-6C752ADAC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12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A25-4214-43D5-A449-4BE6F147574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7AE1-F969-4B23-BDAC-6C752ADACFF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3267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A25-4214-43D5-A449-4BE6F147574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7AE1-F969-4B23-BDAC-6C752ADAC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148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A25-4214-43D5-A449-4BE6F147574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7AE1-F969-4B23-BDAC-6C752ADACFF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8483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A25-4214-43D5-A449-4BE6F147574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7AE1-F969-4B23-BDAC-6C752ADAC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921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A25-4214-43D5-A449-4BE6F147574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7AE1-F969-4B23-BDAC-6C752ADAC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065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A25-4214-43D5-A449-4BE6F147574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7AE1-F969-4B23-BDAC-6C752ADAC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17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A25-4214-43D5-A449-4BE6F147574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7AE1-F969-4B23-BDAC-6C752ADAC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06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A25-4214-43D5-A449-4BE6F147574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7AE1-F969-4B23-BDAC-6C752ADAC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8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A25-4214-43D5-A449-4BE6F147574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7AE1-F969-4B23-BDAC-6C752ADAC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61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A25-4214-43D5-A449-4BE6F147574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7AE1-F969-4B23-BDAC-6C752ADAC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35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A25-4214-43D5-A449-4BE6F147574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7AE1-F969-4B23-BDAC-6C752ADAC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23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A25-4214-43D5-A449-4BE6F147574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7AE1-F969-4B23-BDAC-6C752ADAC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3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A25-4214-43D5-A449-4BE6F147574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7AE1-F969-4B23-BDAC-6C752ADAC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56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77AE1-F969-4B23-BDAC-6C752ADACFF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A25-4214-43D5-A449-4BE6F147574A}" type="datetimeFigureOut">
              <a:rPr lang="ru-RU" smtClean="0"/>
              <a:t>08.09.2021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0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AA25-4214-43D5-A449-4BE6F147574A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677AE1-F969-4B23-BDAC-6C752ADACF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6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0020" y="480060"/>
            <a:ext cx="11023244" cy="358311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    Урок русского языка 2 класс       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 </a:t>
            </a:r>
            <a:r>
              <a:rPr lang="ru-RU" b="1" i="1" dirty="0" smtClean="0"/>
              <a:t>               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Тема</a:t>
            </a:r>
            <a:r>
              <a:rPr lang="en-US" b="1" i="1" dirty="0" smtClean="0">
                <a:solidFill>
                  <a:srgbClr val="FF0000"/>
                </a:solidFill>
              </a:rPr>
              <a:t>: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             </a:t>
            </a:r>
            <a:r>
              <a:rPr lang="en-US" b="1" i="1" dirty="0" smtClean="0">
                <a:solidFill>
                  <a:srgbClr val="FF0000"/>
                </a:solidFill>
              </a:rPr>
              <a:t>“</a:t>
            </a:r>
            <a:r>
              <a:rPr lang="ru-RU" b="1" i="1" dirty="0" smtClean="0">
                <a:solidFill>
                  <a:srgbClr val="FF0000"/>
                </a:solidFill>
              </a:rPr>
              <a:t>Шипящие согласные звуки</a:t>
            </a:r>
            <a:r>
              <a:rPr lang="en-US" b="1" i="1" dirty="0" smtClean="0">
                <a:solidFill>
                  <a:srgbClr val="FF0000"/>
                </a:solidFill>
              </a:rPr>
              <a:t>. 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         Правописание буквосочетаний </a:t>
            </a:r>
            <a:r>
              <a:rPr lang="ru-RU" b="1" i="1" dirty="0" err="1" smtClean="0">
                <a:solidFill>
                  <a:srgbClr val="FF0000"/>
                </a:solidFill>
              </a:rPr>
              <a:t>жи</a:t>
            </a:r>
            <a:r>
              <a:rPr lang="en-US" b="1" i="1" dirty="0" smtClean="0">
                <a:solidFill>
                  <a:srgbClr val="FF0000"/>
                </a:solidFill>
              </a:rPr>
              <a:t>-</a:t>
            </a:r>
            <a:r>
              <a:rPr lang="ru-RU" b="1" i="1" dirty="0" smtClean="0">
                <a:solidFill>
                  <a:srgbClr val="FF0000"/>
                </a:solidFill>
              </a:rPr>
              <a:t>ши</a:t>
            </a:r>
            <a:r>
              <a:rPr lang="en-US" b="1" i="1" dirty="0" smtClean="0">
                <a:solidFill>
                  <a:srgbClr val="FF0000"/>
                </a:solidFill>
              </a:rPr>
              <a:t>,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ча</a:t>
            </a:r>
            <a:r>
              <a:rPr lang="en-US" b="1" i="1" dirty="0" smtClean="0">
                <a:solidFill>
                  <a:srgbClr val="FF0000"/>
                </a:solidFill>
              </a:rPr>
              <a:t>-</a:t>
            </a:r>
            <a:r>
              <a:rPr lang="ru-RU" b="1" i="1" dirty="0" smtClean="0">
                <a:solidFill>
                  <a:srgbClr val="FF0000"/>
                </a:solidFill>
              </a:rPr>
              <a:t>ща</a:t>
            </a:r>
            <a:r>
              <a:rPr lang="en-US" b="1" i="1" dirty="0" smtClean="0">
                <a:solidFill>
                  <a:srgbClr val="FF0000"/>
                </a:solidFill>
              </a:rPr>
              <a:t>,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        чу</a:t>
            </a:r>
            <a:r>
              <a:rPr lang="en-US" b="1" i="1" dirty="0" smtClean="0">
                <a:solidFill>
                  <a:srgbClr val="FF0000"/>
                </a:solidFill>
              </a:rPr>
              <a:t>-</a:t>
            </a:r>
            <a:r>
              <a:rPr lang="ru-RU" b="1" i="1" dirty="0" err="1" smtClean="0">
                <a:solidFill>
                  <a:srgbClr val="FF0000"/>
                </a:solidFill>
              </a:rPr>
              <a:t>щу</a:t>
            </a:r>
            <a:r>
              <a:rPr lang="en-US" b="1" i="1" dirty="0" smtClean="0">
                <a:solidFill>
                  <a:srgbClr val="FF0000"/>
                </a:solidFill>
              </a:rPr>
              <a:t>”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   Учитель:                            </a:t>
            </a:r>
            <a:r>
              <a:rPr lang="ru-RU" b="1" i="1" dirty="0" err="1" smtClean="0">
                <a:solidFill>
                  <a:srgbClr val="FF0000"/>
                </a:solidFill>
              </a:rPr>
              <a:t>Жайчиева</a:t>
            </a:r>
            <a:r>
              <a:rPr lang="ru-RU" b="1" i="1" dirty="0" smtClean="0">
                <a:solidFill>
                  <a:srgbClr val="FF0000"/>
                </a:solidFill>
              </a:rPr>
              <a:t> А.Р.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8398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10212946" cy="5522477"/>
          </a:xfrm>
        </p:spPr>
      </p:pic>
    </p:spTree>
    <p:extLst>
      <p:ext uri="{BB962C8B-B14F-4D97-AF65-F5344CB8AC3E}">
        <p14:creationId xmlns:p14="http://schemas.microsoft.com/office/powerpoint/2010/main" val="14519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3232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Физкультминутка.</a:t>
            </a:r>
            <a:br>
              <a:rPr lang="ru-RU" dirty="0"/>
            </a:br>
            <a:r>
              <a:rPr lang="ru-RU" dirty="0"/>
              <a:t>Я произношу слова.</a:t>
            </a:r>
            <a:br>
              <a:rPr lang="ru-RU" dirty="0"/>
            </a:br>
            <a:r>
              <a:rPr lang="ru-RU" dirty="0"/>
              <a:t> Если встречается буквосочетание </a:t>
            </a:r>
            <a:r>
              <a:rPr lang="ru-RU" dirty="0" err="1"/>
              <a:t>жи</a:t>
            </a:r>
            <a:r>
              <a:rPr lang="ru-RU" dirty="0"/>
              <a:t>-ши- присаживаются мальчики</a:t>
            </a:r>
            <a:br>
              <a:rPr lang="ru-RU" dirty="0"/>
            </a:br>
            <a:r>
              <a:rPr lang="ru-RU" dirty="0" err="1"/>
              <a:t>Ча</a:t>
            </a:r>
            <a:r>
              <a:rPr lang="ru-RU" dirty="0"/>
              <a:t>-ща - девочки. если нет этих орфограмм, то хлопаем в ладоши.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Лыжи, роща, чай, цветы, смешить, жираф, чаща, черепаха, кружит, чайка, хорошо, лучше, чулан, шиповник, вещи.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76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9" y="1171978"/>
            <a:ext cx="10225825" cy="5537915"/>
          </a:xfrm>
        </p:spPr>
      </p:pic>
    </p:spTree>
    <p:extLst>
      <p:ext uri="{BB962C8B-B14F-4D97-AF65-F5344CB8AC3E}">
        <p14:creationId xmlns:p14="http://schemas.microsoft.com/office/powerpoint/2010/main" val="11278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0" y="888642"/>
            <a:ext cx="10058400" cy="5602310"/>
          </a:xfrm>
        </p:spPr>
      </p:pic>
    </p:spTree>
    <p:extLst>
      <p:ext uri="{BB962C8B-B14F-4D97-AF65-F5344CB8AC3E}">
        <p14:creationId xmlns:p14="http://schemas.microsoft.com/office/powerpoint/2010/main" val="38238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775292"/>
            <a:ext cx="10071279" cy="5612629"/>
          </a:xfrm>
        </p:spPr>
      </p:pic>
    </p:spTree>
    <p:extLst>
      <p:ext uri="{BB962C8B-B14F-4D97-AF65-F5344CB8AC3E}">
        <p14:creationId xmlns:p14="http://schemas.microsoft.com/office/powerpoint/2010/main" val="40982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916960"/>
            <a:ext cx="9955369" cy="5638387"/>
          </a:xfrm>
        </p:spPr>
      </p:pic>
    </p:spTree>
    <p:extLst>
      <p:ext uri="{BB962C8B-B14F-4D97-AF65-F5344CB8AC3E}">
        <p14:creationId xmlns:p14="http://schemas.microsoft.com/office/powerpoint/2010/main" val="28166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9994006" cy="5651265"/>
          </a:xfrm>
        </p:spPr>
      </p:pic>
    </p:spTree>
    <p:extLst>
      <p:ext uri="{BB962C8B-B14F-4D97-AF65-F5344CB8AC3E}">
        <p14:creationId xmlns:p14="http://schemas.microsoft.com/office/powerpoint/2010/main" val="22171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0" y="609600"/>
            <a:ext cx="9955369" cy="5705341"/>
          </a:xfrm>
        </p:spPr>
      </p:pic>
    </p:spTree>
    <p:extLst>
      <p:ext uri="{BB962C8B-B14F-4D97-AF65-F5344CB8AC3E}">
        <p14:creationId xmlns:p14="http://schemas.microsoft.com/office/powerpoint/2010/main" val="254341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51583" cy="5756856"/>
          </a:xfrm>
        </p:spPr>
      </p:pic>
    </p:spTree>
    <p:extLst>
      <p:ext uri="{BB962C8B-B14F-4D97-AF65-F5344CB8AC3E}">
        <p14:creationId xmlns:p14="http://schemas.microsoft.com/office/powerpoint/2010/main" val="40869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421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Итог занятия</a:t>
            </a:r>
            <a:br>
              <a:rPr lang="ru-RU" dirty="0"/>
            </a:br>
            <a:r>
              <a:rPr lang="ru-RU" dirty="0"/>
              <a:t>-Какую тему мы сегодня с вами изучили?</a:t>
            </a:r>
            <a:br>
              <a:rPr lang="ru-RU" dirty="0"/>
            </a:br>
            <a:r>
              <a:rPr lang="ru-RU" dirty="0"/>
              <a:t>-Перечислите мне шипящие согласные звуки?</a:t>
            </a:r>
            <a:br>
              <a:rPr lang="ru-RU" dirty="0"/>
            </a:br>
            <a:r>
              <a:rPr lang="ru-RU" dirty="0"/>
              <a:t>-Какую букву мы пишем в буквосочетаниях </a:t>
            </a:r>
            <a:r>
              <a:rPr lang="ru-RU" dirty="0" err="1"/>
              <a:t>жи</a:t>
            </a:r>
            <a:r>
              <a:rPr lang="ru-RU" dirty="0"/>
              <a:t>-ши?</a:t>
            </a:r>
            <a:br>
              <a:rPr lang="ru-RU" dirty="0"/>
            </a:br>
            <a:r>
              <a:rPr lang="ru-RU" dirty="0"/>
              <a:t>-Какие звуки всегда мягкие?</a:t>
            </a:r>
            <a:br>
              <a:rPr lang="ru-RU" dirty="0"/>
            </a:br>
            <a:r>
              <a:rPr lang="ru-RU" dirty="0"/>
              <a:t>-Какую букву мы пишем в буквосочетаниях </a:t>
            </a:r>
            <a:r>
              <a:rPr lang="ru-RU" dirty="0" err="1"/>
              <a:t>ча</a:t>
            </a:r>
            <a:r>
              <a:rPr lang="ru-RU" dirty="0"/>
              <a:t>-ща, чу-</a:t>
            </a:r>
            <a:r>
              <a:rPr lang="ru-RU" dirty="0" err="1"/>
              <a:t>щу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-Вы запомнили правило, которое мы сегодня изучили?</a:t>
            </a:r>
            <a:br>
              <a:rPr lang="ru-RU" dirty="0"/>
            </a:br>
            <a:r>
              <a:rPr lang="ru-RU" dirty="0"/>
              <a:t>-Давайте еще раз повторим его хором.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267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14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838200" y="31940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4614" cy="5396248"/>
          </a:xfrm>
        </p:spPr>
      </p:pic>
    </p:spTree>
    <p:extLst>
      <p:ext uri="{BB962C8B-B14F-4D97-AF65-F5344CB8AC3E}">
        <p14:creationId xmlns:p14="http://schemas.microsoft.com/office/powerpoint/2010/main" val="10247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175"/>
            <a:ext cx="10406130" cy="5962918"/>
          </a:xfrm>
        </p:spPr>
      </p:pic>
    </p:spTree>
    <p:extLst>
      <p:ext uri="{BB962C8B-B14F-4D97-AF65-F5344CB8AC3E}">
        <p14:creationId xmlns:p14="http://schemas.microsoft.com/office/powerpoint/2010/main" val="13088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396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545" y="1691425"/>
            <a:ext cx="8531060" cy="3009363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Прозвенел звонок, начинается урок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Пусть этот урок принесет с собой радость общения</a:t>
            </a:r>
            <a:r>
              <a:rPr lang="ru-RU" dirty="0" smtClean="0"/>
              <a:t>.                           Теперь </a:t>
            </a:r>
            <a:r>
              <a:rPr lang="ru-RU" dirty="0"/>
              <a:t>тихонечко садитесь</a:t>
            </a:r>
          </a:p>
        </p:txBody>
      </p:sp>
    </p:spTree>
    <p:extLst>
      <p:ext uri="{BB962C8B-B14F-4D97-AF65-F5344CB8AC3E}">
        <p14:creationId xmlns:p14="http://schemas.microsoft.com/office/powerpoint/2010/main" val="244053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033" y="661116"/>
            <a:ext cx="8596668" cy="553362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Дайте </a:t>
            </a:r>
            <a:r>
              <a:rPr lang="ru-RU" dirty="0"/>
              <a:t>характеристику этим звукам.  НА  ДОСКЕ  [ж], [ш</a:t>
            </a:r>
            <a:r>
              <a:rPr lang="ru-RU" dirty="0" smtClean="0"/>
              <a:t>]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Ученик: Звук [ж]- согласный, звонкий, всегда только твердый, парный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Звук  [ш] – согласный, глухой, всегда только твердый, парный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Учитель: А еще, ребята, когда мы произносим эти звуки, то мы как будто шипим. Поэтому, эти  звуки так и называют – шипящие. К шипящим звукам относятся: ж, ш, ч, щ. Это надо запомнить.</a:t>
            </a:r>
          </a:p>
        </p:txBody>
      </p:sp>
    </p:spTree>
    <p:extLst>
      <p:ext uri="{BB962C8B-B14F-4D97-AF65-F5344CB8AC3E}">
        <p14:creationId xmlns:p14="http://schemas.microsoft.com/office/powerpoint/2010/main" val="181233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728" y="1433848"/>
            <a:ext cx="8596668" cy="3962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Учитель :</a:t>
            </a:r>
            <a:br>
              <a:rPr lang="ru-RU" dirty="0" smtClean="0"/>
            </a:br>
            <a:r>
              <a:rPr lang="ru-RU" dirty="0" smtClean="0"/>
              <a:t>Надо </a:t>
            </a:r>
            <a:r>
              <a:rPr lang="ru-RU" dirty="0"/>
              <a:t>вспомнить как пишутся сочетания </a:t>
            </a:r>
            <a:r>
              <a:rPr lang="ru-RU" dirty="0" err="1"/>
              <a:t>жи</a:t>
            </a:r>
            <a:r>
              <a:rPr lang="ru-RU" dirty="0"/>
              <a:t> – </a:t>
            </a:r>
            <a:r>
              <a:rPr lang="ru-RU" dirty="0" smtClean="0"/>
              <a:t>ши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Кто </a:t>
            </a:r>
            <a:r>
              <a:rPr lang="ru-RU" dirty="0"/>
              <a:t>из вас сможет сформулировать правило</a:t>
            </a:r>
            <a:r>
              <a:rPr lang="ru-RU" dirty="0" smtClean="0"/>
              <a:t>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Ученик: </a:t>
            </a:r>
            <a:r>
              <a:rPr lang="ru-RU" dirty="0" err="1"/>
              <a:t>Жи</a:t>
            </a:r>
            <a:r>
              <a:rPr lang="ru-RU" dirty="0"/>
              <a:t>-ши пиши с буквой 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Учитель: Молодцы! Вы абсолютно правы.</a:t>
            </a:r>
          </a:p>
        </p:txBody>
      </p:sp>
    </p:spTree>
    <p:extLst>
      <p:ext uri="{BB962C8B-B14F-4D97-AF65-F5344CB8AC3E}">
        <p14:creationId xmlns:p14="http://schemas.microsoft.com/office/powerpoint/2010/main" val="176835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8839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Откройте тетради (заранее записано число). </a:t>
            </a:r>
            <a:br>
              <a:rPr lang="ru-RU" dirty="0"/>
            </a:br>
            <a:r>
              <a:rPr lang="ru-RU" dirty="0"/>
              <a:t>Положите тетрадь под наклоном, выпрямите спинки, пододвиньте стул к парте так, чтобы между вами и партой был кулачок, и правильно возьмите ручку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7952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2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736656"/>
            <a:ext cx="10084158" cy="5515378"/>
          </a:xfrm>
        </p:spPr>
      </p:pic>
    </p:spTree>
    <p:extLst>
      <p:ext uri="{BB962C8B-B14F-4D97-AF65-F5344CB8AC3E}">
        <p14:creationId xmlns:p14="http://schemas.microsoft.com/office/powerpoint/2010/main" val="39909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916959"/>
            <a:ext cx="9968248" cy="5470961"/>
          </a:xfrm>
        </p:spPr>
      </p:pic>
    </p:spTree>
    <p:extLst>
      <p:ext uri="{BB962C8B-B14F-4D97-AF65-F5344CB8AC3E}">
        <p14:creationId xmlns:p14="http://schemas.microsoft.com/office/powerpoint/2010/main" val="7354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1500389"/>
            <a:ext cx="10032642" cy="5357611"/>
          </a:xfrm>
        </p:spPr>
      </p:pic>
    </p:spTree>
    <p:extLst>
      <p:ext uri="{BB962C8B-B14F-4D97-AF65-F5344CB8AC3E}">
        <p14:creationId xmlns:p14="http://schemas.microsoft.com/office/powerpoint/2010/main" val="1765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55</Words>
  <Application>Microsoft Office PowerPoint</Application>
  <PresentationFormat>Широкоэкранный</PresentationFormat>
  <Paragraphs>24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Грань</vt:lpstr>
      <vt:lpstr>     Урок русского языка 2 класс                                               Тема:                   “Шипящие согласные звуки.               Правописание буквосочетаний жи-ши, ча-ща,             чу-щу”         Учитель:                            Жайчиева А.Р.</vt:lpstr>
      <vt:lpstr> </vt:lpstr>
      <vt:lpstr>Прозвенел звонок, начинается урок.  Пусть этот урок принесет с собой радость общения.                           Теперь тихонечко садитесь</vt:lpstr>
      <vt:lpstr>Дайте характеристику этим звукам.  НА  ДОСКЕ  [ж], [ш] Ученик: Звук [ж]- согласный, звонкий, всегда только твердый, парный. Звук  [ш] – согласный, глухой, всегда только твердый, парный. Учитель: А еще, ребята, когда мы произносим эти звуки, то мы как будто шипим. Поэтому, эти  звуки так и называют – шипящие. К шипящим звукам относятся: ж, ш, ч, щ. Это надо запомнить.</vt:lpstr>
      <vt:lpstr>Учитель : Надо вспомнить как пишутся сочетания жи – ши Кто из вас сможет сформулировать правило? Ученик: Жи-ши пиши с буквой И. Учитель: Молодцы! Вы абсолютно правы.</vt:lpstr>
      <vt:lpstr>Откройте тетради (заранее записано число).  Положите тетрадь под наклоном, выпрямите спинки, пододвиньте стул к парте так, чтобы между вами и партой был кулачок, и правильно возьмите ручку </vt:lpstr>
      <vt:lpstr> </vt:lpstr>
      <vt:lpstr> </vt:lpstr>
      <vt:lpstr> </vt:lpstr>
      <vt:lpstr> </vt:lpstr>
      <vt:lpstr>Физкультминутка. Я произношу слова.  Если встречается буквосочетание жи-ши- присаживаются мальчики Ча-ща - девочки. если нет этих орфограмм, то хлопаем в ладоши.  Лыжи, роща, чай, цветы, смешить, жираф, чаща, черепаха, кружит, чайка, хорошо, лучше, чулан, шиповник, вещи.</vt:lpstr>
      <vt:lpstr> </vt:lpstr>
      <vt:lpstr> </vt:lpstr>
      <vt:lpstr> </vt:lpstr>
      <vt:lpstr> </vt:lpstr>
      <vt:lpstr> </vt:lpstr>
      <vt:lpstr> </vt:lpstr>
      <vt:lpstr> </vt:lpstr>
      <vt:lpstr>Итог занятия -Какую тему мы сегодня с вами изучили? -Перечислите мне шипящие согласные звуки? -Какую букву мы пишем в буквосочетаниях жи-ши? -Какие звуки всегда мягкие? -Какую букву мы пишем в буквосочетаниях ча-ща, чу-щу. -Вы запомнили правило, которое мы сегодня изучили? -Давайте еще раз повторим его хором.</vt:lpstr>
      <vt:lpstr>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Пользователь Windows</dc:creator>
  <cp:lastModifiedBy>Пользователь Windows</cp:lastModifiedBy>
  <cp:revision>22</cp:revision>
  <dcterms:created xsi:type="dcterms:W3CDTF">2021-09-02T10:32:11Z</dcterms:created>
  <dcterms:modified xsi:type="dcterms:W3CDTF">2021-09-08T13:38:06Z</dcterms:modified>
</cp:coreProperties>
</file>