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7" r:id="rId10"/>
    <p:sldId id="268" r:id="rId11"/>
    <p:sldId id="262" r:id="rId12"/>
    <p:sldId id="263" r:id="rId13"/>
    <p:sldId id="266" r:id="rId14"/>
    <p:sldId id="27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619" autoAdjust="0"/>
  </p:normalViewPr>
  <p:slideViewPr>
    <p:cSldViewPr snapToGrid="0">
      <p:cViewPr varScale="1">
        <p:scale>
          <a:sx n="71" d="100"/>
          <a:sy n="71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кыр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2016-2017-ж</c:v>
                </c:pt>
                <c:pt idx="1">
                  <c:v>2017-2018-ж</c:v>
                </c:pt>
                <c:pt idx="2">
                  <c:v>2018-2019-ж</c:v>
                </c:pt>
                <c:pt idx="3">
                  <c:v>2019-2020-ж</c:v>
                </c:pt>
                <c:pt idx="4">
                  <c:v>2020-2021-ж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0.49</c:v>
                </c:pt>
                <c:pt idx="1">
                  <c:v>0.48</c:v>
                </c:pt>
                <c:pt idx="2">
                  <c:v>0.47</c:v>
                </c:pt>
                <c:pt idx="3">
                  <c:v>0.46</c:v>
                </c:pt>
                <c:pt idx="4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кыр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2016-2017-ж</c:v>
                </c:pt>
                <c:pt idx="1">
                  <c:v>2017-2018-ж</c:v>
                </c:pt>
                <c:pt idx="2">
                  <c:v>2018-2019-ж</c:v>
                </c:pt>
                <c:pt idx="3">
                  <c:v>2019-2020-ж</c:v>
                </c:pt>
                <c:pt idx="4">
                  <c:v>2020-2021-ж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0.98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орус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2016-2017-ж</c:v>
                </c:pt>
                <c:pt idx="1">
                  <c:v>2017-2018-ж</c:v>
                </c:pt>
                <c:pt idx="2">
                  <c:v>2018-2019-ж</c:v>
                </c:pt>
                <c:pt idx="3">
                  <c:v>2019-2020-ж</c:v>
                </c:pt>
                <c:pt idx="4">
                  <c:v>2020-2021-ж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0.48</c:v>
                </c:pt>
                <c:pt idx="1">
                  <c:v>0.46</c:v>
                </c:pt>
                <c:pt idx="2" formatCode="0.00%">
                  <c:v>0.44600000000000001</c:v>
                </c:pt>
                <c:pt idx="3">
                  <c:v>0.44</c:v>
                </c:pt>
                <c:pt idx="4">
                  <c:v>0.42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орус 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2016-2017-ж</c:v>
                </c:pt>
                <c:pt idx="1">
                  <c:v>2017-2018-ж</c:v>
                </c:pt>
                <c:pt idx="2">
                  <c:v>2018-2019-ж</c:v>
                </c:pt>
                <c:pt idx="3">
                  <c:v>2019-2020-ж</c:v>
                </c:pt>
                <c:pt idx="4">
                  <c:v>2020-2021-ж</c:v>
                </c:pt>
              </c:strCache>
            </c:strRef>
          </c:cat>
          <c:val>
            <c:numRef>
              <c:f>Лист1!$E$2:$E$6</c:f>
              <c:numCache>
                <c:formatCode>0.00%</c:formatCode>
                <c:ptCount val="5"/>
                <c:pt idx="0" formatCode="0%">
                  <c:v>0.99</c:v>
                </c:pt>
                <c:pt idx="1">
                  <c:v>0.999</c:v>
                </c:pt>
                <c:pt idx="2" formatCode="0%">
                  <c:v>1</c:v>
                </c:pt>
                <c:pt idx="3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12288"/>
        <c:axId val="44430464"/>
      </c:barChart>
      <c:catAx>
        <c:axId val="4441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44430464"/>
        <c:crosses val="autoZero"/>
        <c:auto val="1"/>
        <c:lblAlgn val="ctr"/>
        <c:lblOffset val="100"/>
        <c:noMultiLvlLbl val="0"/>
      </c:catAx>
      <c:valAx>
        <c:axId val="44430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412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кыр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2016-2017-ж</c:v>
                </c:pt>
                <c:pt idx="1">
                  <c:v>2017-2018-ж</c:v>
                </c:pt>
                <c:pt idx="2">
                  <c:v>2018-2019-ж</c:v>
                </c:pt>
                <c:pt idx="3">
                  <c:v>2019-2020-ж</c:v>
                </c:pt>
                <c:pt idx="4">
                  <c:v>2020-2021-ж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0.52</c:v>
                </c:pt>
                <c:pt idx="1">
                  <c:v>0.5</c:v>
                </c:pt>
                <c:pt idx="2" formatCode="0.00%">
                  <c:v>0.50600000000000001</c:v>
                </c:pt>
                <c:pt idx="3">
                  <c:v>0.49</c:v>
                </c:pt>
                <c:pt idx="4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кыр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2016-2017-ж</c:v>
                </c:pt>
                <c:pt idx="1">
                  <c:v>2017-2018-ж</c:v>
                </c:pt>
                <c:pt idx="2">
                  <c:v>2018-2019-ж</c:v>
                </c:pt>
                <c:pt idx="3">
                  <c:v>2019-2020-ж</c:v>
                </c:pt>
                <c:pt idx="4">
                  <c:v>2020-2021-ж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0.997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орус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2016-2017-ж</c:v>
                </c:pt>
                <c:pt idx="1">
                  <c:v>2017-2018-ж</c:v>
                </c:pt>
                <c:pt idx="2">
                  <c:v>2018-2019-ж</c:v>
                </c:pt>
                <c:pt idx="3">
                  <c:v>2019-2020-ж</c:v>
                </c:pt>
                <c:pt idx="4">
                  <c:v>2020-2021-ж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0.47</c:v>
                </c:pt>
                <c:pt idx="1">
                  <c:v>0.47599999999999998</c:v>
                </c:pt>
                <c:pt idx="2">
                  <c:v>0.41</c:v>
                </c:pt>
                <c:pt idx="3">
                  <c:v>0.44</c:v>
                </c:pt>
                <c:pt idx="4">
                  <c:v>0.41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орус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2016-2017-ж</c:v>
                </c:pt>
                <c:pt idx="1">
                  <c:v>2017-2018-ж</c:v>
                </c:pt>
                <c:pt idx="2">
                  <c:v>2018-2019-ж</c:v>
                </c:pt>
                <c:pt idx="3">
                  <c:v>2019-2020-ж</c:v>
                </c:pt>
                <c:pt idx="4">
                  <c:v>2020-2021-ж</c:v>
                </c:pt>
              </c:strCache>
            </c:strRef>
          </c:cat>
          <c:val>
            <c:numRef>
              <c:f>Лист1!$E$2:$E$6</c:f>
              <c:numCache>
                <c:formatCode>0.00%</c:formatCode>
                <c:ptCount val="5"/>
                <c:pt idx="0">
                  <c:v>0.998</c:v>
                </c:pt>
                <c:pt idx="1">
                  <c:v>0.998</c:v>
                </c:pt>
                <c:pt idx="2">
                  <c:v>0.98899999999999999</c:v>
                </c:pt>
                <c:pt idx="3" formatCode="0%">
                  <c:v>1</c:v>
                </c:pt>
                <c:pt idx="4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13696"/>
        <c:axId val="137615232"/>
      </c:barChart>
      <c:catAx>
        <c:axId val="13761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615232"/>
        <c:crosses val="autoZero"/>
        <c:auto val="1"/>
        <c:lblAlgn val="ctr"/>
        <c:lblOffset val="100"/>
        <c:noMultiLvlLbl val="0"/>
      </c:catAx>
      <c:valAx>
        <c:axId val="1376152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7613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E9B08A-5169-45C1-9CB6-89DC94836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7200" dirty="0"/>
              <a:t>«Филолог»</a:t>
            </a:r>
            <a:br>
              <a:rPr lang="ky-KG" sz="7200" dirty="0"/>
            </a:br>
            <a:r>
              <a:rPr lang="ky-KG" dirty="0"/>
              <a:t>Усулдук бирикмеси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39FE3F5-4E5C-4E41-8CDA-59136D00C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3249227"/>
            <a:ext cx="10993546" cy="2974019"/>
          </a:xfrm>
        </p:spPr>
        <p:txBody>
          <a:bodyPr>
            <a:normAutofit/>
          </a:bodyPr>
          <a:lstStyle/>
          <a:p>
            <a:pPr algn="ctr"/>
            <a:r>
              <a:rPr lang="ky-KG" sz="3600" dirty="0">
                <a:solidFill>
                  <a:srgbClr val="FFC000"/>
                </a:solidFill>
              </a:rPr>
              <a:t>Максаты :</a:t>
            </a:r>
          </a:p>
          <a:p>
            <a:pPr algn="ctr"/>
            <a:r>
              <a:rPr lang="ky-KG" sz="3600" dirty="0" smtClean="0">
                <a:solidFill>
                  <a:srgbClr val="FFC000"/>
                </a:solidFill>
              </a:rPr>
              <a:t>2016-2021-окуу </a:t>
            </a:r>
            <a:r>
              <a:rPr lang="ky-KG" sz="3600" dirty="0">
                <a:solidFill>
                  <a:srgbClr val="FFC000"/>
                </a:solidFill>
              </a:rPr>
              <a:t>жылындагы Усулдук бирикмедеги иштелген иштердин анализи (ийгиликтер,сунуштар,пикирлер)</a:t>
            </a:r>
          </a:p>
        </p:txBody>
      </p:sp>
    </p:spTree>
    <p:extLst>
      <p:ext uri="{BB962C8B-B14F-4D97-AF65-F5344CB8AC3E}">
        <p14:creationId xmlns:p14="http://schemas.microsoft.com/office/powerpoint/2010/main" val="287459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75203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193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78FAE3-7054-4B20-B527-96CCD52B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82" y="515155"/>
            <a:ext cx="11307650" cy="1571222"/>
          </a:xfrm>
        </p:spPr>
        <p:txBody>
          <a:bodyPr>
            <a:noAutofit/>
          </a:bodyPr>
          <a:lstStyle/>
          <a:p>
            <a:pPr algn="ctr"/>
            <a:r>
              <a:rPr lang="ky-KG" sz="8000" dirty="0"/>
              <a:t>ийгиликтер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610AB5FD-7112-492D-B25A-0336CEEF6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419183"/>
              </p:ext>
            </p:extLst>
          </p:nvPr>
        </p:nvGraphicFramePr>
        <p:xfrm>
          <a:off x="490873" y="2438759"/>
          <a:ext cx="1102995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849">
                  <a:extLst>
                    <a:ext uri="{9D8B030D-6E8A-4147-A177-3AD203B41FA5}">
                      <a16:colId xmlns="" xmlns:a16="http://schemas.microsoft.com/office/drawing/2014/main" val="2742698566"/>
                    </a:ext>
                  </a:extLst>
                </a:gridCol>
                <a:gridCol w="1402672">
                  <a:extLst>
                    <a:ext uri="{9D8B030D-6E8A-4147-A177-3AD203B41FA5}">
                      <a16:colId xmlns="" xmlns:a16="http://schemas.microsoft.com/office/drawing/2014/main" val="2870941354"/>
                    </a:ext>
                  </a:extLst>
                </a:gridCol>
                <a:gridCol w="2219417">
                  <a:extLst>
                    <a:ext uri="{9D8B030D-6E8A-4147-A177-3AD203B41FA5}">
                      <a16:colId xmlns="" xmlns:a16="http://schemas.microsoft.com/office/drawing/2014/main" val="2981957610"/>
                    </a:ext>
                  </a:extLst>
                </a:gridCol>
                <a:gridCol w="2911876">
                  <a:extLst>
                    <a:ext uri="{9D8B030D-6E8A-4147-A177-3AD203B41FA5}">
                      <a16:colId xmlns="" xmlns:a16="http://schemas.microsoft.com/office/drawing/2014/main" val="2292766789"/>
                    </a:ext>
                  </a:extLst>
                </a:gridCol>
                <a:gridCol w="816745">
                  <a:extLst>
                    <a:ext uri="{9D8B030D-6E8A-4147-A177-3AD203B41FA5}">
                      <a16:colId xmlns="" xmlns:a16="http://schemas.microsoft.com/office/drawing/2014/main" val="69561049"/>
                    </a:ext>
                  </a:extLst>
                </a:gridCol>
                <a:gridCol w="923903">
                  <a:extLst>
                    <a:ext uri="{9D8B030D-6E8A-4147-A177-3AD203B41FA5}">
                      <a16:colId xmlns="" xmlns:a16="http://schemas.microsoft.com/office/drawing/2014/main" val="4101719978"/>
                    </a:ext>
                  </a:extLst>
                </a:gridCol>
                <a:gridCol w="2093488">
                  <a:extLst>
                    <a:ext uri="{9D8B030D-6E8A-4147-A177-3AD203B41FA5}">
                      <a16:colId xmlns="" xmlns:a16="http://schemas.microsoft.com/office/drawing/2014/main" val="3932275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Иш-чара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Окуучунун аты-жөнү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Орун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Даярдаган мугалим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426921"/>
                  </a:ext>
                </a:extLst>
              </a:tr>
              <a:tr h="620470"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Предметтик </a:t>
                      </a:r>
                      <a:r>
                        <a:rPr lang="ky-K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ky-K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Эралиев Бекзат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ky-K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Кошоева Ж.Д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7479981"/>
                  </a:ext>
                </a:extLst>
              </a:tr>
              <a:tr h="620470"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Предметтик </a:t>
                      </a:r>
                      <a:r>
                        <a:rPr lang="ky-K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ky-K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Улукбекова Айдана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10-В</a:t>
                      </a:r>
                      <a:endParaRPr lang="ky-K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Томоева Г.Т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3599094"/>
                  </a:ext>
                </a:extLst>
              </a:tr>
              <a:tr h="620470"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Предметтик </a:t>
                      </a:r>
                      <a:r>
                        <a:rPr lang="ky-K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ky-K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Медербек к Айназик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ky-K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Жапанова Б.А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9103356"/>
                  </a:ext>
                </a:extLst>
              </a:tr>
              <a:tr h="890239"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Предметтик </a:t>
                      </a:r>
                      <a:r>
                        <a:rPr lang="ky-K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</a:t>
                      </a:r>
                      <a:endParaRPr lang="ky-K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y-K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Абдраимова Алтынай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10-Г</a:t>
                      </a:r>
                      <a:endParaRPr lang="ky-K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>
                          <a:latin typeface="Times New Roman" pitchFamily="18" charset="0"/>
                          <a:cs typeface="Times New Roman" pitchFamily="18" charset="0"/>
                        </a:rPr>
                        <a:t>Сатаева Г.А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162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4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CF2AC-2A6D-408B-B840-DBA9C856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45" y="528034"/>
            <a:ext cx="11346288" cy="1429554"/>
          </a:xfrm>
        </p:spPr>
        <p:txBody>
          <a:bodyPr>
            <a:noAutofit/>
          </a:bodyPr>
          <a:lstStyle/>
          <a:p>
            <a:pPr algn="ctr"/>
            <a:r>
              <a:rPr lang="ky-KG" sz="8000" dirty="0"/>
              <a:t>ийгиликтер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08BD923-94F3-4F3A-99CC-47B8B3859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091157"/>
              </p:ext>
            </p:extLst>
          </p:nvPr>
        </p:nvGraphicFramePr>
        <p:xfrm>
          <a:off x="413599" y="2057330"/>
          <a:ext cx="11306176" cy="433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115">
                  <a:extLst>
                    <a:ext uri="{9D8B030D-6E8A-4147-A177-3AD203B41FA5}">
                      <a16:colId xmlns="" xmlns:a16="http://schemas.microsoft.com/office/drawing/2014/main" val="2368779497"/>
                    </a:ext>
                  </a:extLst>
                </a:gridCol>
                <a:gridCol w="1296140">
                  <a:extLst>
                    <a:ext uri="{9D8B030D-6E8A-4147-A177-3AD203B41FA5}">
                      <a16:colId xmlns="" xmlns:a16="http://schemas.microsoft.com/office/drawing/2014/main" val="1180670981"/>
                    </a:ext>
                  </a:extLst>
                </a:gridCol>
                <a:gridCol w="1651246">
                  <a:extLst>
                    <a:ext uri="{9D8B030D-6E8A-4147-A177-3AD203B41FA5}">
                      <a16:colId xmlns="" xmlns:a16="http://schemas.microsoft.com/office/drawing/2014/main" val="3886838219"/>
                    </a:ext>
                  </a:extLst>
                </a:gridCol>
                <a:gridCol w="2640327">
                  <a:extLst>
                    <a:ext uri="{9D8B030D-6E8A-4147-A177-3AD203B41FA5}">
                      <a16:colId xmlns="" xmlns:a16="http://schemas.microsoft.com/office/drawing/2014/main" val="915879272"/>
                    </a:ext>
                  </a:extLst>
                </a:gridCol>
                <a:gridCol w="1043906">
                  <a:extLst>
                    <a:ext uri="{9D8B030D-6E8A-4147-A177-3AD203B41FA5}">
                      <a16:colId xmlns="" xmlns:a16="http://schemas.microsoft.com/office/drawing/2014/main" val="258049127"/>
                    </a:ext>
                  </a:extLst>
                </a:gridCol>
                <a:gridCol w="887767">
                  <a:extLst>
                    <a:ext uri="{9D8B030D-6E8A-4147-A177-3AD203B41FA5}">
                      <a16:colId xmlns="" xmlns:a16="http://schemas.microsoft.com/office/drawing/2014/main" val="1756465199"/>
                    </a:ext>
                  </a:extLst>
                </a:gridCol>
                <a:gridCol w="3071675">
                  <a:extLst>
                    <a:ext uri="{9D8B030D-6E8A-4147-A177-3AD203B41FA5}">
                      <a16:colId xmlns="" xmlns:a16="http://schemas.microsoft.com/office/drawing/2014/main" val="2744328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y-KG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/>
                        <a:t>Жылдар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/>
                        <a:t>Иш-чара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/>
                        <a:t>Окуучунун </a:t>
                      </a:r>
                      <a:r>
                        <a:rPr lang="ky-KG" dirty="0" smtClean="0"/>
                        <a:t>аты-ж</a:t>
                      </a:r>
                      <a:r>
                        <a:rPr lang="ky-KG" dirty="0" smtClean="0">
                          <a:latin typeface="Times New Roman"/>
                          <a:cs typeface="Times New Roman"/>
                        </a:rPr>
                        <a:t>өнү</a:t>
                      </a:r>
                      <a:endParaRPr lang="ky-K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/>
                        <a:t>Грамота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/>
                        <a:t>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/>
                        <a:t>Даярдаган мугалим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019805"/>
                  </a:ext>
                </a:extLst>
              </a:tr>
              <a:tr h="667840"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  <a:p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«Манас» күнү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Суйүнбаев Эржан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  <a:p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Жапанова </a:t>
                      </a:r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Б.А</a:t>
                      </a:r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9831684"/>
                  </a:ext>
                </a:extLst>
              </a:tr>
              <a:tr h="861023"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  <a:p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«Манас» күнү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Турдакун у Д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Шайлообаев 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Район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8Б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7Б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Кошева Ж.Д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Жапанова Б.А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642490"/>
                  </a:ext>
                </a:extLst>
              </a:tr>
              <a:tr h="1275008"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«Эне тил» күнү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Кыдырбаева Г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Талипов Э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Мусаев 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Район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11А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11А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11В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Кошоева Ж.Д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Жапанова Г.А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Сатаева Г.А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5593791"/>
                  </a:ext>
                </a:extLst>
              </a:tr>
              <a:tr h="654390"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«Эне тил»күнү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Абылгазиева А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Осмонбекова 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9А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9А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Кошоева Ж.Д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Талипова Г.Н</a:t>
                      </a:r>
                    </a:p>
                    <a:p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Сатаева Г.А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517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96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13" y="102284"/>
            <a:ext cx="11346287" cy="1584101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 smtClean="0"/>
              <a:t>ийгиликтер</a:t>
            </a:r>
            <a:endParaRPr lang="ru-RU" sz="8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45817"/>
              </p:ext>
            </p:extLst>
          </p:nvPr>
        </p:nvGraphicFramePr>
        <p:xfrm>
          <a:off x="360591" y="1798563"/>
          <a:ext cx="11331932" cy="490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73"/>
                <a:gridCol w="1365161"/>
                <a:gridCol w="1815921"/>
                <a:gridCol w="2472744"/>
                <a:gridCol w="1803042"/>
                <a:gridCol w="824248"/>
                <a:gridCol w="2472743"/>
              </a:tblGrid>
              <a:tr h="401814"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Иш-чара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 Окуучунун аты-жөнү</a:t>
                      </a:r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Грамота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Даярдаган мугалим</a:t>
                      </a:r>
                    </a:p>
                  </a:txBody>
                  <a:tcPr/>
                </a:tc>
              </a:tr>
              <a:tr h="2306889"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2018-19</a:t>
                      </a:r>
                    </a:p>
                    <a:p>
                      <a:pPr algn="ctr"/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  <a:p>
                      <a:pPr algn="ctr"/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«Инновация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лык долбоор»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Интеллектуалдык конкурс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«Акыл Карачач»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Билим жарышы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9Б-класс</a:t>
                      </a:r>
                    </a:p>
                    <a:p>
                      <a:pPr algn="ctr"/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Курманалиев Б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Нургазиев А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10А-класс</a:t>
                      </a:r>
                    </a:p>
                    <a:p>
                      <a:pPr algn="ctr"/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8-9-10-11-класс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«Ыйык Ата Журт»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10Б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«Филолог»УБнын мүчөлөрү</a:t>
                      </a:r>
                    </a:p>
                  </a:txBody>
                  <a:tcPr/>
                </a:tc>
              </a:tr>
              <a:tr h="952917"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«Тил жана Айтматов»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Самат к А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Садыков А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10-В кыздар тобу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Район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9 А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9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Жапанова Б.А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Кошоева Ж.Д</a:t>
                      </a:r>
                    </a:p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Томоева Г.Т</a:t>
                      </a:r>
                    </a:p>
                  </a:txBody>
                  <a:tcPr/>
                </a:tc>
              </a:tr>
              <a:tr h="1238791">
                <a:tc>
                  <a:txBody>
                    <a:bodyPr/>
                    <a:lstStyle/>
                    <a:p>
                      <a:pPr algn="ctr"/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«Сабаттуу бол</a:t>
                      </a:r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»Манас» эпосундагы көөнө</a:t>
                      </a:r>
                      <a:r>
                        <a:rPr lang="ky-K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сөздөр</a:t>
                      </a:r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Самсалиева </a:t>
                      </a:r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</a:p>
                    <a:p>
                      <a:pPr algn="ctr"/>
                      <a:endParaRPr lang="ky-K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Асылбеков А</a:t>
                      </a:r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Ыраазычылык </a:t>
                      </a:r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кат </a:t>
                      </a:r>
                    </a:p>
                    <a:p>
                      <a:pPr algn="ctr"/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Шаар</a:t>
                      </a:r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9А</a:t>
                      </a:r>
                    </a:p>
                    <a:p>
                      <a:pPr algn="ctr"/>
                      <a:endParaRPr lang="ky-K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11А</a:t>
                      </a:r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>
                          <a:latin typeface="Times New Roman" pitchFamily="18" charset="0"/>
                          <a:cs typeface="Times New Roman" pitchFamily="18" charset="0"/>
                        </a:rPr>
                        <a:t>Кошоева </a:t>
                      </a:r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Ж.Д</a:t>
                      </a:r>
                    </a:p>
                    <a:p>
                      <a:pPr algn="ctr"/>
                      <a:endParaRPr lang="ky-K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y-KG" dirty="0" smtClean="0">
                          <a:latin typeface="Times New Roman" pitchFamily="18" charset="0"/>
                          <a:cs typeface="Times New Roman" pitchFamily="18" charset="0"/>
                        </a:rPr>
                        <a:t> Сатаева Г.А</a:t>
                      </a:r>
                    </a:p>
                    <a:p>
                      <a:pPr algn="ctr"/>
                      <a:endParaRPr lang="ky-K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93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Усулдук колдонмолор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3" y="1990165"/>
            <a:ext cx="2725340" cy="36337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23" y="1990165"/>
            <a:ext cx="2828365" cy="36337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89" y="1990163"/>
            <a:ext cx="2918012" cy="3630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89" y="1990164"/>
            <a:ext cx="2911289" cy="36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3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59" y="138103"/>
            <a:ext cx="11029616" cy="988332"/>
          </a:xfrm>
        </p:spPr>
        <p:txBody>
          <a:bodyPr/>
          <a:lstStyle/>
          <a:p>
            <a:pPr algn="ctr"/>
            <a:r>
              <a:rPr lang="ru-RU" dirty="0" err="1" smtClean="0"/>
              <a:t>Олимпиаданын</a:t>
            </a:r>
            <a:r>
              <a:rPr lang="ru-RU" dirty="0" smtClean="0"/>
              <a:t> </a:t>
            </a:r>
            <a:r>
              <a:rPr lang="ru-RU" dirty="0" err="1" smtClean="0"/>
              <a:t>же</a:t>
            </a:r>
            <a:r>
              <a:rPr lang="ru-RU" dirty="0" err="1" smtClean="0">
                <a:latin typeface="Times New Roman"/>
                <a:cs typeface="Times New Roman"/>
              </a:rPr>
              <a:t>ңич</a:t>
            </a:r>
            <a:r>
              <a:rPr lang="ky-KG" dirty="0" smtClean="0">
                <a:latin typeface="Times New Roman"/>
                <a:cs typeface="Times New Roman"/>
              </a:rPr>
              <a:t>үүсү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5" y="1722782"/>
            <a:ext cx="5143500" cy="53207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41" y="1722782"/>
            <a:ext cx="5143500" cy="53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2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89" y="276542"/>
            <a:ext cx="11120479" cy="1192696"/>
          </a:xfrm>
        </p:spPr>
        <p:txBody>
          <a:bodyPr/>
          <a:lstStyle/>
          <a:p>
            <a:pPr algn="ctr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Эне тил күнү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3" y="1716275"/>
            <a:ext cx="2875722" cy="363378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409122" cy="3633787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65" y="1371600"/>
            <a:ext cx="2649069" cy="35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Ак калпак күнү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518966"/>
            <a:ext cx="5422900" cy="3050381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518966"/>
            <a:ext cx="5422900" cy="3050381"/>
          </a:xfrm>
        </p:spPr>
      </p:pic>
    </p:spTree>
    <p:extLst>
      <p:ext uri="{BB962C8B-B14F-4D97-AF65-F5344CB8AC3E}">
        <p14:creationId xmlns:p14="http://schemas.microsoft.com/office/powerpoint/2010/main" val="181267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«Сабаттуу бол" акциясы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2227263"/>
            <a:ext cx="3767639" cy="3633787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65" y="2245660"/>
            <a:ext cx="4399277" cy="3722968"/>
          </a:xfrm>
        </p:spPr>
      </p:pic>
    </p:spTree>
    <p:extLst>
      <p:ext uri="{BB962C8B-B14F-4D97-AF65-F5344CB8AC3E}">
        <p14:creationId xmlns:p14="http://schemas.microsoft.com/office/powerpoint/2010/main" val="24409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Китеп-билим булагы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2227263"/>
            <a:ext cx="4845049" cy="363378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79" y="2227263"/>
            <a:ext cx="4851492" cy="3633787"/>
          </a:xfrm>
        </p:spPr>
      </p:pic>
    </p:spTree>
    <p:extLst>
      <p:ext uri="{BB962C8B-B14F-4D97-AF65-F5344CB8AC3E}">
        <p14:creationId xmlns:p14="http://schemas.microsoft.com/office/powerpoint/2010/main" val="172024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0C91C4-24BC-40EE-9238-F07F2FD9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4000" dirty="0"/>
              <a:t>«Филолог»</a:t>
            </a:r>
            <a:br>
              <a:rPr lang="ky-KG" sz="4000" dirty="0"/>
            </a:br>
            <a:r>
              <a:rPr lang="ky-KG" sz="4000" dirty="0"/>
              <a:t>УБнын мүч</a:t>
            </a:r>
            <a:r>
              <a:rPr lang="ky-KG" sz="4400" dirty="0"/>
              <a:t>өлөрү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11" y="2121553"/>
            <a:ext cx="6321287" cy="4293084"/>
          </a:xfrm>
        </p:spPr>
      </p:pic>
    </p:spTree>
    <p:extLst>
      <p:ext uri="{BB962C8B-B14F-4D97-AF65-F5344CB8AC3E}">
        <p14:creationId xmlns:p14="http://schemas.microsoft.com/office/powerpoint/2010/main" val="384475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К.карасаев </a:t>
            </a:r>
            <a:r>
              <a:rPr lang="ky-KG" sz="3600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жыл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2227263"/>
            <a:ext cx="4845049" cy="363378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27263"/>
            <a:ext cx="4845049" cy="3633787"/>
          </a:xfrm>
        </p:spPr>
      </p:pic>
    </p:spTree>
    <p:extLst>
      <p:ext uri="{BB962C8B-B14F-4D97-AF65-F5344CB8AC3E}">
        <p14:creationId xmlns:p14="http://schemas.microsoft.com/office/powerpoint/2010/main" val="303742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Мамлекеттик тил күнү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0" y="2025557"/>
            <a:ext cx="3321422" cy="363378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2" y="2055859"/>
            <a:ext cx="3186953" cy="363378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2017059"/>
            <a:ext cx="4025096" cy="3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Адабият күнү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9" y="2227263"/>
            <a:ext cx="4851492" cy="36337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79" y="2227263"/>
            <a:ext cx="4851492" cy="3633787"/>
          </a:xfrm>
        </p:spPr>
      </p:pic>
    </p:spTree>
    <p:extLst>
      <p:ext uri="{BB962C8B-B14F-4D97-AF65-F5344CB8AC3E}">
        <p14:creationId xmlns:p14="http://schemas.microsoft.com/office/powerpoint/2010/main" val="1742105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Аралыктан окутуу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" y="1906401"/>
            <a:ext cx="2721720" cy="363378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20" y="1906401"/>
            <a:ext cx="2308127" cy="363378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76" y="1855692"/>
            <a:ext cx="2904565" cy="36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/>
              <a:t>Кө</a:t>
            </a:r>
            <a:r>
              <a:rPr lang="ky-KG" dirty="0" smtClean="0">
                <a:latin typeface="Times New Roman"/>
                <a:cs typeface="Times New Roman"/>
              </a:rPr>
              <a:t>ңүл бурганыңыздарга чоң ыракмат!</a:t>
            </a:r>
            <a:endParaRPr lang="ru-RU" dirty="0"/>
          </a:p>
        </p:txBody>
      </p:sp>
      <p:pic>
        <p:nvPicPr>
          <p:cNvPr id="1026" name="Picture 2" descr="Смайлики, картинка №47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4" y="2232213"/>
            <a:ext cx="5176372" cy="35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майлики, картинка №442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70" y="2528047"/>
            <a:ext cx="3348317" cy="28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4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669F4B-3CED-414A-A1C3-BC8A965E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39" y="128790"/>
            <a:ext cx="10947043" cy="1648495"/>
          </a:xfrm>
        </p:spPr>
        <p:txBody>
          <a:bodyPr/>
          <a:lstStyle/>
          <a:p>
            <a:pPr algn="ctr"/>
            <a:r>
              <a:rPr lang="ky-KG" dirty="0" smtClean="0"/>
              <a:t>Усулдук бирикменин </a:t>
            </a:r>
            <a:br>
              <a:rPr lang="ky-KG" dirty="0" smtClean="0"/>
            </a:br>
            <a:r>
              <a:rPr lang="ky-KG" dirty="0" smtClean="0"/>
              <a:t>сандык-сапаттык курамы</a:t>
            </a:r>
            <a:endParaRPr lang="ky-KG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E4292F-F4C9-439C-80E3-DA2C0F74A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72" y="1922929"/>
            <a:ext cx="11082774" cy="4464423"/>
          </a:xfrm>
        </p:spPr>
        <p:txBody>
          <a:bodyPr>
            <a:noAutofit/>
          </a:bodyPr>
          <a:lstStyle/>
          <a:p>
            <a:r>
              <a:rPr lang="ky-KG" sz="2400" b="1" dirty="0">
                <a:solidFill>
                  <a:srgbClr val="7030A0"/>
                </a:solidFill>
              </a:rPr>
              <a:t>Баардыгы  - </a:t>
            </a:r>
            <a:r>
              <a:rPr lang="ky-KG" sz="2400" b="1" dirty="0" smtClean="0">
                <a:solidFill>
                  <a:srgbClr val="7030A0"/>
                </a:solidFill>
              </a:rPr>
              <a:t>10                                                                                                                                           </a:t>
            </a:r>
            <a:endParaRPr lang="ky-KG" sz="2400" b="1" dirty="0">
              <a:solidFill>
                <a:srgbClr val="7030A0"/>
              </a:solidFill>
            </a:endParaRPr>
          </a:p>
          <a:p>
            <a:r>
              <a:rPr lang="ky-KG" sz="2400" b="1" dirty="0">
                <a:solidFill>
                  <a:srgbClr val="7030A0"/>
                </a:solidFill>
              </a:rPr>
              <a:t>Билим берүүнун отличниктери -3                                  </a:t>
            </a:r>
            <a:r>
              <a:rPr lang="ky-KG" sz="2400" b="1" dirty="0" smtClean="0">
                <a:solidFill>
                  <a:srgbClr val="7030A0"/>
                </a:solidFill>
              </a:rPr>
              <a:t>  </a:t>
            </a:r>
            <a:r>
              <a:rPr lang="ky-KG" sz="2400" b="1" dirty="0">
                <a:solidFill>
                  <a:srgbClr val="7030A0"/>
                </a:solidFill>
              </a:rPr>
              <a:t>25-30-жыл иштеген мугалимдер </a:t>
            </a:r>
            <a:r>
              <a:rPr lang="ky-KG" sz="2400" b="1" dirty="0" smtClean="0">
                <a:solidFill>
                  <a:srgbClr val="7030A0"/>
                </a:solidFill>
              </a:rPr>
              <a:t>-3</a:t>
            </a:r>
            <a:endParaRPr lang="ky-KG" sz="2400" b="1" dirty="0">
              <a:solidFill>
                <a:srgbClr val="7030A0"/>
              </a:solidFill>
            </a:endParaRPr>
          </a:p>
          <a:p>
            <a:r>
              <a:rPr lang="ky-KG" sz="2400" b="1" dirty="0">
                <a:solidFill>
                  <a:srgbClr val="7030A0"/>
                </a:solidFill>
              </a:rPr>
              <a:t>Жаш адистер -2                                                                     </a:t>
            </a:r>
            <a:r>
              <a:rPr lang="ky-KG" sz="2400" b="1" dirty="0" smtClean="0">
                <a:solidFill>
                  <a:srgbClr val="7030A0"/>
                </a:solidFill>
              </a:rPr>
              <a:t>      </a:t>
            </a:r>
            <a:r>
              <a:rPr lang="ky-KG" sz="2400" b="1" dirty="0">
                <a:solidFill>
                  <a:srgbClr val="7030A0"/>
                </a:solidFill>
              </a:rPr>
              <a:t>20-25- жыл иштеген мугалидер </a:t>
            </a:r>
            <a:r>
              <a:rPr lang="ky-KG" sz="2400" b="1" dirty="0" smtClean="0">
                <a:solidFill>
                  <a:srgbClr val="7030A0"/>
                </a:solidFill>
              </a:rPr>
              <a:t>-3 </a:t>
            </a:r>
            <a:endParaRPr lang="ky-KG" sz="2400" b="1" dirty="0">
              <a:solidFill>
                <a:srgbClr val="7030A0"/>
              </a:solidFill>
            </a:endParaRPr>
          </a:p>
          <a:p>
            <a:r>
              <a:rPr lang="ky-KG" sz="2400" b="1" dirty="0">
                <a:solidFill>
                  <a:srgbClr val="7030A0"/>
                </a:solidFill>
              </a:rPr>
              <a:t>Жогорку билимдүүлөр -10                                     </a:t>
            </a:r>
            <a:r>
              <a:rPr lang="ky-KG" sz="2400" b="1" dirty="0" smtClean="0">
                <a:solidFill>
                  <a:srgbClr val="7030A0"/>
                </a:solidFill>
              </a:rPr>
              <a:t>              </a:t>
            </a:r>
            <a:r>
              <a:rPr lang="ky-KG" sz="2400" b="1" dirty="0">
                <a:solidFill>
                  <a:srgbClr val="7030A0"/>
                </a:solidFill>
              </a:rPr>
              <a:t>5-10- жыл иштеген мугалимдер </a:t>
            </a:r>
            <a:r>
              <a:rPr lang="ky-KG" sz="2400" b="1" dirty="0" smtClean="0">
                <a:solidFill>
                  <a:srgbClr val="7030A0"/>
                </a:solidFill>
              </a:rPr>
              <a:t>-2 </a:t>
            </a:r>
            <a:endParaRPr lang="ky-KG" sz="2400" b="1" dirty="0">
              <a:solidFill>
                <a:srgbClr val="7030A0"/>
              </a:solidFill>
            </a:endParaRPr>
          </a:p>
          <a:p>
            <a:r>
              <a:rPr lang="ky-KG" sz="2400" b="1" dirty="0">
                <a:solidFill>
                  <a:srgbClr val="7030A0"/>
                </a:solidFill>
              </a:rPr>
              <a:t>Администрацияда -3                                                              </a:t>
            </a:r>
            <a:r>
              <a:rPr lang="ky-KG" sz="2400" b="1" dirty="0" smtClean="0">
                <a:solidFill>
                  <a:srgbClr val="7030A0"/>
                </a:solidFill>
              </a:rPr>
              <a:t>    </a:t>
            </a:r>
            <a:r>
              <a:rPr lang="ky-KG" sz="2400" b="1" dirty="0">
                <a:solidFill>
                  <a:srgbClr val="7030A0"/>
                </a:solidFill>
              </a:rPr>
              <a:t>0-5-жыл иштеген мугалимдер </a:t>
            </a:r>
            <a:r>
              <a:rPr lang="ky-KG" sz="2400" b="1" dirty="0" smtClean="0">
                <a:solidFill>
                  <a:srgbClr val="7030A0"/>
                </a:solidFill>
              </a:rPr>
              <a:t>-2</a:t>
            </a:r>
            <a:endParaRPr lang="ky-KG" sz="2400" b="1" dirty="0">
              <a:solidFill>
                <a:srgbClr val="7030A0"/>
              </a:solidFill>
            </a:endParaRPr>
          </a:p>
          <a:p>
            <a:r>
              <a:rPr lang="ky-KG" sz="2400" b="1" dirty="0">
                <a:solidFill>
                  <a:srgbClr val="7030A0"/>
                </a:solidFill>
              </a:rPr>
              <a:t>УБнын жетекчилеринен -2</a:t>
            </a:r>
          </a:p>
          <a:p>
            <a:endParaRPr lang="ky-KG" sz="1600" dirty="0"/>
          </a:p>
        </p:txBody>
      </p:sp>
    </p:spTree>
    <p:extLst>
      <p:ext uri="{BB962C8B-B14F-4D97-AF65-F5344CB8AC3E}">
        <p14:creationId xmlns:p14="http://schemas.microsoft.com/office/powerpoint/2010/main" val="166632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818BB-9472-43AD-A463-ABB49FCC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sz="4800" dirty="0" smtClean="0"/>
              <a:t>«Филолог» УБнын    </a:t>
            </a:r>
            <a:r>
              <a:rPr lang="ky-KG" sz="4800" dirty="0"/>
              <a:t>усулдук    темасы 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0C4C23-59E1-42D5-B99C-F4D07BADF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15" y="2266681"/>
            <a:ext cx="11069893" cy="37091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y-KG" dirty="0" smtClean="0"/>
              <a:t> </a:t>
            </a:r>
          </a:p>
          <a:p>
            <a:endParaRPr lang="ky-KG" sz="8600" dirty="0" smtClean="0"/>
          </a:p>
          <a:p>
            <a:endParaRPr lang="ky-KG" sz="8600" dirty="0"/>
          </a:p>
          <a:p>
            <a:pPr algn="ctr"/>
            <a:r>
              <a:rPr lang="ky-KG" sz="14400" b="1" dirty="0" smtClean="0">
                <a:solidFill>
                  <a:srgbClr val="7030A0"/>
                </a:solidFill>
              </a:rPr>
              <a:t>Окуучуларды </a:t>
            </a:r>
            <a:r>
              <a:rPr lang="ky-KG" sz="14400" b="1" dirty="0">
                <a:solidFill>
                  <a:srgbClr val="7030A0"/>
                </a:solidFill>
              </a:rPr>
              <a:t>окутуп </a:t>
            </a:r>
            <a:r>
              <a:rPr lang="ky-KG" sz="14400" b="1" dirty="0" smtClean="0">
                <a:solidFill>
                  <a:srgbClr val="7030A0"/>
                </a:solidFill>
              </a:rPr>
              <a:t>тарбиялоодо компотентт</a:t>
            </a:r>
            <a:r>
              <a:rPr lang="ky-KG" sz="14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үү</a:t>
            </a:r>
            <a:r>
              <a:rPr lang="ky-KG" sz="14400" b="1" dirty="0" smtClean="0">
                <a:solidFill>
                  <a:srgbClr val="7030A0"/>
                </a:solidFill>
              </a:rPr>
              <a:t>л</a:t>
            </a:r>
            <a:r>
              <a:rPr lang="ky-KG" sz="14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ү</a:t>
            </a:r>
            <a:r>
              <a:rPr lang="ky-KG" sz="14400" b="1" dirty="0" smtClean="0">
                <a:solidFill>
                  <a:srgbClr val="7030A0"/>
                </a:solidFill>
              </a:rPr>
              <a:t>к </a:t>
            </a:r>
            <a:r>
              <a:rPr lang="ky-KG" sz="14400" b="1" dirty="0">
                <a:solidFill>
                  <a:srgbClr val="7030A0"/>
                </a:solidFill>
              </a:rPr>
              <a:t>мамиле жасоо менен </a:t>
            </a:r>
            <a:r>
              <a:rPr lang="ky-KG" sz="14400" b="1" dirty="0" smtClean="0">
                <a:solidFill>
                  <a:srgbClr val="7030A0"/>
                </a:solidFill>
              </a:rPr>
              <a:t>билимин жогорулатуу жана </a:t>
            </a:r>
            <a:r>
              <a:rPr lang="ky-KG" sz="14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ө</a:t>
            </a:r>
            <a:r>
              <a:rPr lang="ky-KG" sz="14400" b="1" dirty="0" smtClean="0">
                <a:solidFill>
                  <a:srgbClr val="7030A0"/>
                </a:solidFill>
              </a:rPr>
              <a:t>рк</a:t>
            </a:r>
            <a:r>
              <a:rPr lang="ky-KG" sz="14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ү</a:t>
            </a:r>
            <a:r>
              <a:rPr lang="ky-KG" sz="14400" b="1" dirty="0" smtClean="0">
                <a:solidFill>
                  <a:srgbClr val="7030A0"/>
                </a:solidFill>
              </a:rPr>
              <a:t>нд</a:t>
            </a:r>
            <a:r>
              <a:rPr lang="ky-KG" sz="14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ө</a:t>
            </a:r>
            <a:r>
              <a:rPr lang="ky-KG" sz="14400" b="1" dirty="0" smtClean="0">
                <a:solidFill>
                  <a:srgbClr val="7030A0"/>
                </a:solidFill>
              </a:rPr>
              <a:t>т</a:t>
            </a:r>
            <a:r>
              <a:rPr lang="ky-KG" sz="14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үү  </a:t>
            </a:r>
          </a:p>
          <a:p>
            <a:pPr algn="ctr"/>
            <a:endParaRPr lang="ky-KG" sz="14400" b="1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ctr"/>
            <a:r>
              <a:rPr lang="ky-KG" sz="14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Окуучуга компотенттүү мамиле аркылуу кыргыз тилин жана адабиятын окутуунун сапатын жогорулатуу</a:t>
            </a:r>
            <a:endParaRPr lang="ky-KG" sz="14400" b="1" dirty="0">
              <a:solidFill>
                <a:srgbClr val="7030A0"/>
              </a:solidFill>
            </a:endParaRPr>
          </a:p>
          <a:p>
            <a:endParaRPr lang="ky-KG" sz="8600" dirty="0"/>
          </a:p>
        </p:txBody>
      </p:sp>
    </p:spTree>
    <p:extLst>
      <p:ext uri="{BB962C8B-B14F-4D97-AF65-F5344CB8AC3E}">
        <p14:creationId xmlns:p14="http://schemas.microsoft.com/office/powerpoint/2010/main" val="59580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23901D-DFF8-4C61-9B6E-B3A3728B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Азыркы учурда жалпы билим берүүнүн негизги максаты : </a:t>
            </a:r>
            <a:br>
              <a:rPr lang="ky-KG" dirty="0"/>
            </a:br>
            <a:endParaRPr lang="ky-KG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552FDE-D95F-4033-932B-0E01C9602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47" y="2374866"/>
            <a:ext cx="11029615" cy="3678303"/>
          </a:xfrm>
        </p:spPr>
        <p:txBody>
          <a:bodyPr/>
          <a:lstStyle/>
          <a:p>
            <a:endParaRPr lang="ky-KG" dirty="0"/>
          </a:p>
        </p:txBody>
      </p:sp>
      <p:sp>
        <p:nvSpPr>
          <p:cNvPr id="4" name="Волна 3">
            <a:extLst>
              <a:ext uri="{FF2B5EF4-FFF2-40B4-BE49-F238E27FC236}">
                <a16:creationId xmlns="" xmlns:a16="http://schemas.microsoft.com/office/drawing/2014/main" id="{32E0D6E6-9A05-4D7D-ADC3-C1246D2D0EE7}"/>
              </a:ext>
            </a:extLst>
          </p:cNvPr>
          <p:cNvSpPr/>
          <p:nvPr/>
        </p:nvSpPr>
        <p:spPr>
          <a:xfrm>
            <a:off x="721893" y="2180496"/>
            <a:ext cx="1203159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интеллектуалдык</a:t>
            </a:r>
          </a:p>
        </p:txBody>
      </p:sp>
      <p:sp>
        <p:nvSpPr>
          <p:cNvPr id="5" name="Волна 4">
            <a:extLst>
              <a:ext uri="{FF2B5EF4-FFF2-40B4-BE49-F238E27FC236}">
                <a16:creationId xmlns="" xmlns:a16="http://schemas.microsoft.com/office/drawing/2014/main" id="{D3C9E78C-1BC1-45D3-9B6C-A04EE1AE8D98}"/>
              </a:ext>
            </a:extLst>
          </p:cNvPr>
          <p:cNvSpPr/>
          <p:nvPr/>
        </p:nvSpPr>
        <p:spPr>
          <a:xfrm>
            <a:off x="2975810" y="2276749"/>
            <a:ext cx="914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рухий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="" xmlns:a16="http://schemas.microsoft.com/office/drawing/2014/main" id="{3DACF5D6-D1CA-4CB7-8057-39A5231166DF}"/>
              </a:ext>
            </a:extLst>
          </p:cNvPr>
          <p:cNvSpPr/>
          <p:nvPr/>
        </p:nvSpPr>
        <p:spPr>
          <a:xfrm>
            <a:off x="4668252" y="2180496"/>
            <a:ext cx="1323474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коммуникативдүү</a:t>
            </a:r>
          </a:p>
        </p:txBody>
      </p:sp>
      <p:sp>
        <p:nvSpPr>
          <p:cNvPr id="7" name="Волна 6">
            <a:extLst>
              <a:ext uri="{FF2B5EF4-FFF2-40B4-BE49-F238E27FC236}">
                <a16:creationId xmlns="" xmlns:a16="http://schemas.microsoft.com/office/drawing/2014/main" id="{C240F053-FD1C-4DC2-9836-B29201868468}"/>
              </a:ext>
            </a:extLst>
          </p:cNvPr>
          <p:cNvSpPr/>
          <p:nvPr/>
        </p:nvSpPr>
        <p:spPr>
          <a:xfrm>
            <a:off x="6942221" y="2180496"/>
            <a:ext cx="121519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илимий көз караш</a:t>
            </a:r>
          </a:p>
        </p:txBody>
      </p:sp>
      <p:sp>
        <p:nvSpPr>
          <p:cNvPr id="8" name="Волна 7">
            <a:extLst>
              <a:ext uri="{FF2B5EF4-FFF2-40B4-BE49-F238E27FC236}">
                <a16:creationId xmlns="" xmlns:a16="http://schemas.microsoft.com/office/drawing/2014/main" id="{523E32B5-1BBB-47C5-995B-06EAEC4774BF}"/>
              </a:ext>
            </a:extLst>
          </p:cNvPr>
          <p:cNvSpPr/>
          <p:nvPr/>
        </p:nvSpPr>
        <p:spPr>
          <a:xfrm>
            <a:off x="9208169" y="2180496"/>
            <a:ext cx="121519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коомдук турмуш</a:t>
            </a:r>
          </a:p>
        </p:txBody>
      </p:sp>
      <p:sp>
        <p:nvSpPr>
          <p:cNvPr id="9" name="Волна 8">
            <a:extLst>
              <a:ext uri="{FF2B5EF4-FFF2-40B4-BE49-F238E27FC236}">
                <a16:creationId xmlns="" xmlns:a16="http://schemas.microsoft.com/office/drawing/2014/main" id="{7B10E8E0-6E12-4BD7-B64A-EDEFF3F6239F}"/>
              </a:ext>
            </a:extLst>
          </p:cNvPr>
          <p:cNvSpPr/>
          <p:nvPr/>
        </p:nvSpPr>
        <p:spPr>
          <a:xfrm>
            <a:off x="9822941" y="4088410"/>
            <a:ext cx="131913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өз алдынчалуулук</a:t>
            </a:r>
          </a:p>
        </p:txBody>
      </p:sp>
      <p:sp>
        <p:nvSpPr>
          <p:cNvPr id="11" name="Волна 10">
            <a:extLst>
              <a:ext uri="{FF2B5EF4-FFF2-40B4-BE49-F238E27FC236}">
                <a16:creationId xmlns="" xmlns:a16="http://schemas.microsoft.com/office/drawing/2014/main" id="{3019E41E-E6D8-464D-AB39-9C2953E4993A}"/>
              </a:ext>
            </a:extLst>
          </p:cNvPr>
          <p:cNvSpPr/>
          <p:nvPr/>
        </p:nvSpPr>
        <p:spPr>
          <a:xfrm>
            <a:off x="7981843" y="4019646"/>
            <a:ext cx="1110916" cy="105767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баа бере билген</a:t>
            </a:r>
          </a:p>
        </p:txBody>
      </p:sp>
      <p:sp>
        <p:nvSpPr>
          <p:cNvPr id="12" name="Волна 11">
            <a:extLst>
              <a:ext uri="{FF2B5EF4-FFF2-40B4-BE49-F238E27FC236}">
                <a16:creationId xmlns="" xmlns:a16="http://schemas.microsoft.com/office/drawing/2014/main" id="{D0B3342A-1358-4DAD-826D-A642C7D82629}"/>
              </a:ext>
            </a:extLst>
          </p:cNvPr>
          <p:cNvSpPr/>
          <p:nvPr/>
        </p:nvSpPr>
        <p:spPr>
          <a:xfrm>
            <a:off x="5301749" y="4091286"/>
            <a:ext cx="1588502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социалдык өзгөрүүгө</a:t>
            </a:r>
          </a:p>
        </p:txBody>
      </p:sp>
      <p:sp>
        <p:nvSpPr>
          <p:cNvPr id="13" name="Волна 12">
            <a:extLst>
              <a:ext uri="{FF2B5EF4-FFF2-40B4-BE49-F238E27FC236}">
                <a16:creationId xmlns="" xmlns:a16="http://schemas.microsoft.com/office/drawing/2014/main" id="{BF890F1A-3ABF-49E2-A218-89E3C27EA67B}"/>
              </a:ext>
            </a:extLst>
          </p:cNvPr>
          <p:cNvSpPr/>
          <p:nvPr/>
        </p:nvSpPr>
        <p:spPr>
          <a:xfrm flipH="1">
            <a:off x="3227458" y="4013886"/>
            <a:ext cx="1588500" cy="914400"/>
          </a:xfrm>
          <a:prstGeom prst="wave">
            <a:avLst>
              <a:gd name="adj1" fmla="val 12500"/>
              <a:gd name="adj2" fmla="val -8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жөндөмдүү</a:t>
            </a:r>
          </a:p>
        </p:txBody>
      </p:sp>
      <p:sp>
        <p:nvSpPr>
          <p:cNvPr id="14" name="Волна 13">
            <a:extLst>
              <a:ext uri="{FF2B5EF4-FFF2-40B4-BE49-F238E27FC236}">
                <a16:creationId xmlns="" xmlns:a16="http://schemas.microsoft.com/office/drawing/2014/main" id="{A996822B-0EA2-48F2-BBDD-DF49DBE572E2}"/>
              </a:ext>
            </a:extLst>
          </p:cNvPr>
          <p:cNvSpPr/>
          <p:nvPr/>
        </p:nvSpPr>
        <p:spPr>
          <a:xfrm>
            <a:off x="721892" y="4019646"/>
            <a:ext cx="2189983" cy="1156036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чыгармачылык ой жүгүртүү</a:t>
            </a:r>
          </a:p>
        </p:txBody>
      </p:sp>
      <p:sp>
        <p:nvSpPr>
          <p:cNvPr id="15" name="Волна 14">
            <a:extLst>
              <a:ext uri="{FF2B5EF4-FFF2-40B4-BE49-F238E27FC236}">
                <a16:creationId xmlns="" xmlns:a16="http://schemas.microsoft.com/office/drawing/2014/main" id="{FF22A235-BA8E-410E-B9CC-C788A7374E7F}"/>
              </a:ext>
            </a:extLst>
          </p:cNvPr>
          <p:cNvSpPr/>
          <p:nvPr/>
        </p:nvSpPr>
        <p:spPr>
          <a:xfrm>
            <a:off x="1540042" y="5991726"/>
            <a:ext cx="96252" cy="457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16448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1C56B2-8DF6-420F-89C8-6B8F4890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71" y="1922918"/>
            <a:ext cx="1102961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y-KG" sz="3200" dirty="0" smtClean="0">
                <a:latin typeface="Times New Roman" pitchFamily="18" charset="0"/>
                <a:cs typeface="Times New Roman" pitchFamily="18" charset="0"/>
              </a:rPr>
              <a:t>	Эне </a:t>
            </a:r>
            <a:r>
              <a:rPr lang="ky-KG" sz="3200" dirty="0">
                <a:latin typeface="Times New Roman" pitchFamily="18" charset="0"/>
                <a:cs typeface="Times New Roman" pitchFamily="18" charset="0"/>
              </a:rPr>
              <a:t>тил пикир алышуунун куралы,ойдун тикеден –тике чындыгы катары көп кызматты аркалаган көрүнүш.Ал карым-катыштын каражаты болуу менен бирге эле чындыкты чагылдыруунун жана таанып-билүүнүн куралы.Окуучунун аналитикалык,чыгармачыл ой жүгүртүүсүнүн </a:t>
            </a:r>
            <a:r>
              <a:rPr lang="ky-KG" sz="3200" dirty="0" smtClean="0">
                <a:latin typeface="Times New Roman" pitchFamily="18" charset="0"/>
                <a:cs typeface="Times New Roman" pitchFamily="18" charset="0"/>
              </a:rPr>
              <a:t>өнүгүшү </a:t>
            </a:r>
            <a:r>
              <a:rPr lang="ky-KG" sz="3200" dirty="0">
                <a:latin typeface="Times New Roman" pitchFamily="18" charset="0"/>
                <a:cs typeface="Times New Roman" pitchFamily="18" charset="0"/>
              </a:rPr>
              <a:t>да эне тилин канчалык даражада өздөштүргөнүнө байланыштуу.Эне тили баланын инсан катары коммуникативдик багытта өнүгүүсүнө ыңгайлуу шарт түзөт.</a:t>
            </a:r>
          </a:p>
        </p:txBody>
      </p:sp>
    </p:spTree>
    <p:extLst>
      <p:ext uri="{BB962C8B-B14F-4D97-AF65-F5344CB8AC3E}">
        <p14:creationId xmlns:p14="http://schemas.microsoft.com/office/powerpoint/2010/main" val="27719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A07586-E832-4BD5-A935-1690B16B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/>
              <a:t>Усулдук бирикменин мүчөлөрүнүн </a:t>
            </a:r>
            <a:br>
              <a:rPr lang="ky-KG" dirty="0"/>
            </a:br>
            <a:r>
              <a:rPr lang="ky-KG" dirty="0"/>
              <a:t>усулдук темалары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5C5386D0-7FAB-42D5-873C-E8CE341B4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567119"/>
              </p:ext>
            </p:extLst>
          </p:nvPr>
        </p:nvGraphicFramePr>
        <p:xfrm>
          <a:off x="480811" y="2099257"/>
          <a:ext cx="11230378" cy="458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639">
                  <a:extLst>
                    <a:ext uri="{9D8B030D-6E8A-4147-A177-3AD203B41FA5}">
                      <a16:colId xmlns="" xmlns:a16="http://schemas.microsoft.com/office/drawing/2014/main" val="1120832759"/>
                    </a:ext>
                  </a:extLst>
                </a:gridCol>
                <a:gridCol w="2094964">
                  <a:extLst>
                    <a:ext uri="{9D8B030D-6E8A-4147-A177-3AD203B41FA5}">
                      <a16:colId xmlns="" xmlns:a16="http://schemas.microsoft.com/office/drawing/2014/main" val="1088020524"/>
                    </a:ext>
                  </a:extLst>
                </a:gridCol>
                <a:gridCol w="8671775">
                  <a:extLst>
                    <a:ext uri="{9D8B030D-6E8A-4147-A177-3AD203B41FA5}">
                      <a16:colId xmlns="" xmlns:a16="http://schemas.microsoft.com/office/drawing/2014/main" val="1874996541"/>
                    </a:ext>
                  </a:extLst>
                </a:gridCol>
              </a:tblGrid>
              <a:tr h="667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Мугалимдин аты-жөнү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Өздүк билимди өркүндөтүүнүн темасы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374969137"/>
                  </a:ext>
                </a:extLst>
              </a:tr>
              <a:tr h="33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Жапанова Б.А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Окуучулардын сөз байлыгын өстүрүү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2799960987"/>
                  </a:ext>
                </a:extLst>
              </a:tr>
              <a:tr h="347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Кошоева Ж.Д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Кыргыз тили жана адабиятын эффективдүү окутуу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1237628974"/>
                  </a:ext>
                </a:extLst>
              </a:tr>
              <a:tr h="33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Казыбекова</a:t>
                      </a:r>
                      <a:r>
                        <a:rPr lang="ky-KG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y-K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М.М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Окуучулардын сабаттуулугун жогорулатуу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797189178"/>
                  </a:ext>
                </a:extLst>
              </a:tr>
              <a:tr h="667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Токтоноева А.А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Инсанга жекече багытталган окутууну кыргыз тили жана адабиятында колдонуунун эффективдүүүгү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778299698"/>
                  </a:ext>
                </a:extLst>
              </a:tr>
              <a:tr h="33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Сатаева Г.А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Окуучулардын өз алдынча ой жүгүртүүлөрүн активдештирүү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3353401107"/>
                  </a:ext>
                </a:extLst>
              </a:tr>
              <a:tr h="33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Томоева Г.Т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Кыргыз тили жана адабияты сабагында макал-лакаптардын орду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3216421489"/>
                  </a:ext>
                </a:extLst>
              </a:tr>
              <a:tr h="336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Сатаева Н.А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Кыргыз тили сабагында текст менен иштөөнүн ыкмалары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4204927938"/>
                  </a:ext>
                </a:extLst>
              </a:tr>
              <a:tr h="33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Жунушова Р.Т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Кыргыз тили сабагын оюн аркылуу билимин жогорулатуу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2040076174"/>
                  </a:ext>
                </a:extLst>
              </a:tr>
              <a:tr h="333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Талипова Г.Н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Кыргыз тили жана адабияты сабагында окуучулардын </a:t>
                      </a:r>
                      <a:r>
                        <a:rPr lang="ky-KG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сөз байлыгын </a:t>
                      </a: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өстүрүү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1151478284"/>
                  </a:ext>
                </a:extLst>
              </a:tr>
              <a:tr h="562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endParaRPr lang="ky-KG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Нуридин к К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Окуучуларга сөздүк менен иштөөнүн ыкмаларын үйрөтүү</a:t>
                      </a:r>
                      <a:endParaRPr lang="ky-KG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8197" marR="38197" marT="0" marB="0"/>
                </a:tc>
                <a:extLst>
                  <a:ext uri="{0D108BD9-81ED-4DB2-BD59-A6C34878D82A}">
                    <a16:rowId xmlns="" xmlns:a16="http://schemas.microsoft.com/office/drawing/2014/main" val="36006187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6C0BA71D-2F09-4B86-AD0D-B802416B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12192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ky-KG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</a:t>
            </a:r>
            <a:endParaRPr kumimoji="0" lang="ky-KG" altLang="ky-K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7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2451D8-A1FE-43C6-89FF-55A645C2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98" y="0"/>
            <a:ext cx="11370401" cy="1390920"/>
          </a:xfrm>
        </p:spPr>
        <p:txBody>
          <a:bodyPr>
            <a:normAutofit/>
          </a:bodyPr>
          <a:lstStyle/>
          <a:p>
            <a:pPr algn="ctr"/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кыргыз тили жана адабияты боюнча </a:t>
            </a:r>
            <a:br>
              <a:rPr lang="ky-KG" sz="2400" dirty="0">
                <a:latin typeface="Times New Roman" pitchFamily="18" charset="0"/>
                <a:cs typeface="Times New Roman" pitchFamily="18" charset="0"/>
              </a:rPr>
            </a:br>
            <a:r>
              <a:rPr lang="ky-KG" sz="2400" dirty="0">
                <a:latin typeface="Times New Roman" pitchFamily="18" charset="0"/>
                <a:cs typeface="Times New Roman" pitchFamily="18" charset="0"/>
              </a:rPr>
              <a:t>2016-2021-окуу жылындагы мониторинги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17FFF80-B047-4A69-B6C4-5083A8CED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75826"/>
              </p:ext>
            </p:extLst>
          </p:nvPr>
        </p:nvGraphicFramePr>
        <p:xfrm>
          <a:off x="581025" y="1635616"/>
          <a:ext cx="1102994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115">
                  <a:extLst>
                    <a:ext uri="{9D8B030D-6E8A-4147-A177-3AD203B41FA5}">
                      <a16:colId xmlns="" xmlns:a16="http://schemas.microsoft.com/office/drawing/2014/main" val="2249317214"/>
                    </a:ext>
                  </a:extLst>
                </a:gridCol>
                <a:gridCol w="1137967">
                  <a:extLst>
                    <a:ext uri="{9D8B030D-6E8A-4147-A177-3AD203B41FA5}">
                      <a16:colId xmlns="" xmlns:a16="http://schemas.microsoft.com/office/drawing/2014/main" val="3795480420"/>
                    </a:ext>
                  </a:extLst>
                </a:gridCol>
                <a:gridCol w="1481070">
                  <a:extLst>
                    <a:ext uri="{9D8B030D-6E8A-4147-A177-3AD203B41FA5}">
                      <a16:colId xmlns="" xmlns:a16="http://schemas.microsoft.com/office/drawing/2014/main" val="1381208952"/>
                    </a:ext>
                  </a:extLst>
                </a:gridCol>
                <a:gridCol w="2807595">
                  <a:extLst>
                    <a:ext uri="{9D8B030D-6E8A-4147-A177-3AD203B41FA5}">
                      <a16:colId xmlns="" xmlns:a16="http://schemas.microsoft.com/office/drawing/2014/main" val="4272094097"/>
                    </a:ext>
                  </a:extLst>
                </a:gridCol>
                <a:gridCol w="1970467">
                  <a:extLst>
                    <a:ext uri="{9D8B030D-6E8A-4147-A177-3AD203B41FA5}">
                      <a16:colId xmlns="" xmlns:a16="http://schemas.microsoft.com/office/drawing/2014/main" val="3312494998"/>
                    </a:ext>
                  </a:extLst>
                </a:gridCol>
                <a:gridCol w="1918953">
                  <a:extLst>
                    <a:ext uri="{9D8B030D-6E8A-4147-A177-3AD203B41FA5}">
                      <a16:colId xmlns="" xmlns:a16="http://schemas.microsoft.com/office/drawing/2014/main" val="308067905"/>
                    </a:ext>
                  </a:extLst>
                </a:gridCol>
                <a:gridCol w="998782">
                  <a:extLst>
                    <a:ext uri="{9D8B030D-6E8A-4147-A177-3AD203B41FA5}">
                      <a16:colId xmlns="" xmlns:a16="http://schemas.microsoft.com/office/drawing/2014/main" val="2288828370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Жылдар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Окутуу тили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Жетишүү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Билим сапаты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СОУ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742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</a:t>
                      </a:r>
                    </a:p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Орус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 (1-11)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 (5-11)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48%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98.2%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99.7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99,8%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046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</a:t>
                      </a:r>
                    </a:p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Орус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 1-11)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 (5-11)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48.5%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47,6%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r>
                        <a:rPr lang="ky-KG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ky-KG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99,8%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341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</a:t>
                      </a:r>
                    </a:p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Орус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 (1-11)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 (5-11)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47.3%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50.6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44,6%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41,5%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100%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98,9%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820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</a:t>
                      </a:r>
                    </a:p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Орус</a:t>
                      </a:r>
                    </a:p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 (1-11)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 (5-11)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528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</a:t>
                      </a:r>
                    </a:p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Орус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тили (1-11)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Кыргыз адабияты (5-11)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42%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r>
                        <a:rPr lang="ky-KG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r>
                        <a:rPr lang="ky-K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r>
                        <a:rPr lang="ky-KG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y-K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6819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8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920876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798704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621</TotalTime>
  <Words>684</Words>
  <Application>Microsoft Office PowerPoint</Application>
  <PresentationFormat>Произвольный</PresentationFormat>
  <Paragraphs>318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Дивиденд</vt:lpstr>
      <vt:lpstr>«Филолог» Усулдук бирикмеси</vt:lpstr>
      <vt:lpstr>«Филолог» УБнын мүчөлөрү</vt:lpstr>
      <vt:lpstr>Усулдук бирикменин  сандык-сапаттык курамы</vt:lpstr>
      <vt:lpstr>«Филолог» УБнын    усулдук    темасы : </vt:lpstr>
      <vt:lpstr>Азыркы учурда жалпы билим берүүнүн негизги максаты :  </vt:lpstr>
      <vt:lpstr>Презентация PowerPoint</vt:lpstr>
      <vt:lpstr>Усулдук бирикменин мүчөлөрүнүн  усулдук темалары</vt:lpstr>
      <vt:lpstr>кыргыз тили жана адабияты боюнча  2016-2021-окуу жылындагы мониторинги</vt:lpstr>
      <vt:lpstr>Презентация PowerPoint</vt:lpstr>
      <vt:lpstr>Презентация PowerPoint</vt:lpstr>
      <vt:lpstr>ийгиликтер</vt:lpstr>
      <vt:lpstr>ийгиликтер</vt:lpstr>
      <vt:lpstr>ийгиликтер</vt:lpstr>
      <vt:lpstr>Усулдук колдонмолор</vt:lpstr>
      <vt:lpstr>Олимпиаданын жеңичүүсү</vt:lpstr>
      <vt:lpstr>Эне тил күнү</vt:lpstr>
      <vt:lpstr>Ак калпак күнү</vt:lpstr>
      <vt:lpstr>«Сабаттуу бол" акциясы</vt:lpstr>
      <vt:lpstr>Китеп-билим булагы</vt:lpstr>
      <vt:lpstr>К.карасаев 120 жыл</vt:lpstr>
      <vt:lpstr>Мамлекеттик тил күнү</vt:lpstr>
      <vt:lpstr>Адабият күнү</vt:lpstr>
      <vt:lpstr>Аралыктан окутуу</vt:lpstr>
      <vt:lpstr>Көңүл бурганыңыздарга чоң ыракмат!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«Филолог» Усулдук бирикмеси</dc:title>
  <dc:creator>asus</dc:creator>
  <cp:lastModifiedBy>Пользователь Windows</cp:lastModifiedBy>
  <cp:revision>44</cp:revision>
  <dcterms:created xsi:type="dcterms:W3CDTF">2021-11-08T06:13:13Z</dcterms:created>
  <dcterms:modified xsi:type="dcterms:W3CDTF">2021-11-11T12:04:05Z</dcterms:modified>
</cp:coreProperties>
</file>